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" strictFirstAndLastChars="0" saveSubsetFonts="1">
  <p:sldMasterIdLst>
    <p:sldMasterId id="2147483699" r:id="rId1"/>
    <p:sldMasterId id="2147483714" r:id="rId2"/>
  </p:sldMasterIdLst>
  <p:notesMasterIdLst>
    <p:notesMasterId r:id="rId28"/>
  </p:notesMasterIdLst>
  <p:handoutMasterIdLst>
    <p:handoutMasterId r:id="rId29"/>
  </p:handoutMasterIdLst>
  <p:sldIdLst>
    <p:sldId id="1071" r:id="rId3"/>
    <p:sldId id="1126" r:id="rId4"/>
    <p:sldId id="1123" r:id="rId5"/>
    <p:sldId id="988" r:id="rId6"/>
    <p:sldId id="834" r:id="rId7"/>
    <p:sldId id="1128" r:id="rId8"/>
    <p:sldId id="1129" r:id="rId9"/>
    <p:sldId id="1075" r:id="rId10"/>
    <p:sldId id="1143" r:id="rId11"/>
    <p:sldId id="1082" r:id="rId12"/>
    <p:sldId id="1132" r:id="rId13"/>
    <p:sldId id="1133" r:id="rId14"/>
    <p:sldId id="1058" r:id="rId15"/>
    <p:sldId id="1040" r:id="rId16"/>
    <p:sldId id="1144" r:id="rId17"/>
    <p:sldId id="1083" r:id="rId18"/>
    <p:sldId id="1084" r:id="rId19"/>
    <p:sldId id="1086" r:id="rId20"/>
    <p:sldId id="1110" r:id="rId21"/>
    <p:sldId id="1111" r:id="rId22"/>
    <p:sldId id="1087" r:id="rId23"/>
    <p:sldId id="1092" r:id="rId24"/>
    <p:sldId id="1112" r:id="rId25"/>
    <p:sldId id="1136" r:id="rId26"/>
    <p:sldId id="1053" r:id="rId27"/>
  </p:sldIdLst>
  <p:sldSz cx="17340263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1pPr>
    <a:lvl2pPr marL="457200" algn="ctr" rtl="0" fontAlgn="base">
      <a:spcBef>
        <a:spcPct val="0"/>
      </a:spcBef>
      <a:spcAft>
        <a:spcPct val="0"/>
      </a:spcAft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2pPr>
    <a:lvl3pPr marL="914400" algn="ctr" rtl="0" fontAlgn="base">
      <a:spcBef>
        <a:spcPct val="0"/>
      </a:spcBef>
      <a:spcAft>
        <a:spcPct val="0"/>
      </a:spcAft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Arial" charset="0"/>
        <a:ea typeface="+mn-ea"/>
        <a:cs typeface="+mn-cs"/>
        <a:sym typeface="GillSans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FFFFFF"/>
    <a:srgbClr val="009900"/>
    <a:srgbClr val="8DC73E"/>
    <a:srgbClr val="8DC715"/>
    <a:srgbClr val="808080"/>
    <a:srgbClr val="000000"/>
    <a:srgbClr val="000066"/>
    <a:srgbClr val="94A8A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0C08A-D88B-4768-A4DC-8048399C700F}" v="8" dt="2025-08-11T13:52:57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5052" autoAdjust="0"/>
  </p:normalViewPr>
  <p:slideViewPr>
    <p:cSldViewPr>
      <p:cViewPr varScale="1">
        <p:scale>
          <a:sx n="79" d="100"/>
          <a:sy n="79" d="100"/>
        </p:scale>
        <p:origin x="402" y="102"/>
      </p:cViewPr>
      <p:guideLst>
        <p:guide orient="horz" pos="3072"/>
        <p:guide pos="546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9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3.xml"/><Relationship Id="rId3" Type="http://schemas.openxmlformats.org/officeDocument/2006/relationships/slide" Target="slides/slide17.xml"/><Relationship Id="rId7" Type="http://schemas.openxmlformats.org/officeDocument/2006/relationships/slide" Target="slides/slide22.xml"/><Relationship Id="rId2" Type="http://schemas.openxmlformats.org/officeDocument/2006/relationships/slide" Target="slides/slide16.xml"/><Relationship Id="rId1" Type="http://schemas.openxmlformats.org/officeDocument/2006/relationships/slide" Target="slides/slide9.xml"/><Relationship Id="rId6" Type="http://schemas.openxmlformats.org/officeDocument/2006/relationships/slide" Target="slides/slide21.xml"/><Relationship Id="rId5" Type="http://schemas.openxmlformats.org/officeDocument/2006/relationships/slide" Target="slides/slide20.xml"/><Relationship Id="rId4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u de Freitas Holzmann" userId="abfae225-d870-4981-befc-feebde55fed6" providerId="ADAL" clId="{DB9AD232-F4F4-4835-BDB1-B0EBB5158A13}"/>
    <pc:docChg chg="undo custSel addSld delSld modSld sldOrd">
      <pc:chgData name="Lineu de Freitas Holzmann" userId="abfae225-d870-4981-befc-feebde55fed6" providerId="ADAL" clId="{DB9AD232-F4F4-4835-BDB1-B0EBB5158A13}" dt="2024-09-25T13:36:21.271" v="66" actId="20578"/>
      <pc:docMkLst>
        <pc:docMk/>
      </pc:docMkLst>
      <pc:sldChg chg="add del">
        <pc:chgData name="Lineu de Freitas Holzmann" userId="abfae225-d870-4981-befc-feebde55fed6" providerId="ADAL" clId="{DB9AD232-F4F4-4835-BDB1-B0EBB5158A13}" dt="2024-09-25T11:20:02.805" v="2" actId="47"/>
        <pc:sldMkLst>
          <pc:docMk/>
          <pc:sldMk cId="2899340146" sldId="1082"/>
        </pc:sldMkLst>
      </pc:sldChg>
      <pc:sldChg chg="addSp delSp modSp mod delAnim modAnim">
        <pc:chgData name="Lineu de Freitas Holzmann" userId="abfae225-d870-4981-befc-feebde55fed6" providerId="ADAL" clId="{DB9AD232-F4F4-4835-BDB1-B0EBB5158A13}" dt="2024-09-25T11:28:34.872" v="55"/>
        <pc:sldMkLst>
          <pc:docMk/>
          <pc:sldMk cId="1443324630" sldId="1083"/>
        </pc:sldMkLst>
      </pc:sldChg>
      <pc:sldChg chg="addSp delSp modSp mod delAnim modAnim">
        <pc:chgData name="Lineu de Freitas Holzmann" userId="abfae225-d870-4981-befc-feebde55fed6" providerId="ADAL" clId="{DB9AD232-F4F4-4835-BDB1-B0EBB5158A13}" dt="2024-09-25T11:28:39.812" v="57"/>
        <pc:sldMkLst>
          <pc:docMk/>
          <pc:sldMk cId="1706755032" sldId="1084"/>
        </pc:sldMkLst>
      </pc:sldChg>
      <pc:sldChg chg="addSp delSp modSp mod delAnim modAnim">
        <pc:chgData name="Lineu de Freitas Holzmann" userId="abfae225-d870-4981-befc-feebde55fed6" providerId="ADAL" clId="{DB9AD232-F4F4-4835-BDB1-B0EBB5158A13}" dt="2024-09-25T11:28:47.868" v="59"/>
        <pc:sldMkLst>
          <pc:docMk/>
          <pc:sldMk cId="3843575821" sldId="1086"/>
        </pc:sldMkLst>
      </pc:sldChg>
      <pc:sldChg chg="del">
        <pc:chgData name="Lineu de Freitas Holzmann" userId="abfae225-d870-4981-befc-feebde55fed6" providerId="ADAL" clId="{DB9AD232-F4F4-4835-BDB1-B0EBB5158A13}" dt="2024-09-25T11:20:29.087" v="5" actId="47"/>
        <pc:sldMkLst>
          <pc:docMk/>
          <pc:sldMk cId="639478626" sldId="1088"/>
        </pc:sldMkLst>
      </pc:sldChg>
      <pc:sldChg chg="del">
        <pc:chgData name="Lineu de Freitas Holzmann" userId="abfae225-d870-4981-befc-feebde55fed6" providerId="ADAL" clId="{DB9AD232-F4F4-4835-BDB1-B0EBB5158A13}" dt="2024-09-25T11:20:27.784" v="4" actId="47"/>
        <pc:sldMkLst>
          <pc:docMk/>
          <pc:sldMk cId="2347655217" sldId="1101"/>
        </pc:sldMkLst>
      </pc:sldChg>
      <pc:sldChg chg="modSp">
        <pc:chgData name="Lineu de Freitas Holzmann" userId="abfae225-d870-4981-befc-feebde55fed6" providerId="ADAL" clId="{DB9AD232-F4F4-4835-BDB1-B0EBB5158A13}" dt="2024-09-25T11:29:03.433" v="63" actId="20577"/>
        <pc:sldMkLst>
          <pc:docMk/>
          <pc:sldMk cId="2941866642" sldId="1110"/>
        </pc:sldMkLst>
      </pc:sldChg>
      <pc:sldChg chg="del">
        <pc:chgData name="Lineu de Freitas Holzmann" userId="abfae225-d870-4981-befc-feebde55fed6" providerId="ADAL" clId="{DB9AD232-F4F4-4835-BDB1-B0EBB5158A13}" dt="2024-09-25T11:19:36.642" v="0" actId="47"/>
        <pc:sldMkLst>
          <pc:docMk/>
          <pc:sldMk cId="968826725" sldId="1127"/>
        </pc:sldMkLst>
      </pc:sldChg>
      <pc:sldChg chg="ord">
        <pc:chgData name="Lineu de Freitas Holzmann" userId="abfae225-d870-4981-befc-feebde55fed6" providerId="ADAL" clId="{DB9AD232-F4F4-4835-BDB1-B0EBB5158A13}" dt="2024-09-25T13:36:21.271" v="66" actId="20578"/>
        <pc:sldMkLst>
          <pc:docMk/>
          <pc:sldMk cId="240150089" sldId="1132"/>
        </pc:sldMkLst>
      </pc:sldChg>
      <pc:sldChg chg="del">
        <pc:chgData name="Lineu de Freitas Holzmann" userId="abfae225-d870-4981-befc-feebde55fed6" providerId="ADAL" clId="{DB9AD232-F4F4-4835-BDB1-B0EBB5158A13}" dt="2024-09-25T11:20:24.898" v="3" actId="47"/>
        <pc:sldMkLst>
          <pc:docMk/>
          <pc:sldMk cId="3370005130" sldId="1134"/>
        </pc:sldMkLst>
      </pc:sldChg>
      <pc:sldChg chg="addSp delSp modSp add mod delAnim modAnim">
        <pc:chgData name="Lineu de Freitas Holzmann" userId="abfae225-d870-4981-befc-feebde55fed6" providerId="ADAL" clId="{DB9AD232-F4F4-4835-BDB1-B0EBB5158A13}" dt="2024-09-25T11:28:24.083" v="53" actId="20577"/>
        <pc:sldMkLst>
          <pc:docMk/>
          <pc:sldMk cId="2120227130" sldId="1144"/>
        </pc:sldMkLst>
      </pc:sldChg>
      <pc:sldChg chg="del">
        <pc:chgData name="Lineu de Freitas Holzmann" userId="abfae225-d870-4981-befc-feebde55fed6" providerId="ADAL" clId="{DB9AD232-F4F4-4835-BDB1-B0EBB5158A13}" dt="2024-09-25T11:20:36.197" v="6" actId="47"/>
        <pc:sldMkLst>
          <pc:docMk/>
          <pc:sldMk cId="3524190860" sldId="1146"/>
        </pc:sldMkLst>
      </pc:sldChg>
    </pc:docChg>
  </pc:docChgLst>
  <pc:docChgLst>
    <pc:chgData name="Lineu de Freitas Holzmann" userId="abfae225-d870-4981-befc-feebde55fed6" providerId="ADAL" clId="{0920C08A-D88B-4768-A4DC-8048399C700F}"/>
    <pc:docChg chg="custSel modSld">
      <pc:chgData name="Lineu de Freitas Holzmann" userId="abfae225-d870-4981-befc-feebde55fed6" providerId="ADAL" clId="{0920C08A-D88B-4768-A4DC-8048399C700F}" dt="2025-08-11T13:54:36.700" v="41" actId="14100"/>
      <pc:docMkLst>
        <pc:docMk/>
      </pc:docMkLst>
      <pc:sldChg chg="modSp mod">
        <pc:chgData name="Lineu de Freitas Holzmann" userId="abfae225-d870-4981-befc-feebde55fed6" providerId="ADAL" clId="{0920C08A-D88B-4768-A4DC-8048399C700F}" dt="2025-08-11T13:54:36.700" v="41" actId="14100"/>
        <pc:sldMkLst>
          <pc:docMk/>
          <pc:sldMk cId="1434588268" sldId="1040"/>
        </pc:sldMkLst>
        <pc:spChg chg="mod">
          <ac:chgData name="Lineu de Freitas Holzmann" userId="abfae225-d870-4981-befc-feebde55fed6" providerId="ADAL" clId="{0920C08A-D88B-4768-A4DC-8048399C700F}" dt="2025-08-11T13:54:36.700" v="41" actId="14100"/>
          <ac:spMkLst>
            <pc:docMk/>
            <pc:sldMk cId="1434588268" sldId="1040"/>
            <ac:spMk id="18" creationId="{00000000-0000-0000-0000-000000000000}"/>
          </ac:spMkLst>
        </pc:spChg>
      </pc:sldChg>
      <pc:sldChg chg="addSp modSp mod">
        <pc:chgData name="Lineu de Freitas Holzmann" userId="abfae225-d870-4981-befc-feebde55fed6" providerId="ADAL" clId="{0920C08A-D88B-4768-A4DC-8048399C700F}" dt="2025-08-11T13:53:25.959" v="23" actId="14100"/>
        <pc:sldMkLst>
          <pc:docMk/>
          <pc:sldMk cId="2899340146" sldId="1082"/>
        </pc:sldMkLst>
        <pc:spChg chg="add mod ord">
          <ac:chgData name="Lineu de Freitas Holzmann" userId="abfae225-d870-4981-befc-feebde55fed6" providerId="ADAL" clId="{0920C08A-D88B-4768-A4DC-8048399C700F}" dt="2025-08-11T13:53:25.959" v="23" actId="14100"/>
          <ac:spMkLst>
            <pc:docMk/>
            <pc:sldMk cId="2899340146" sldId="1082"/>
            <ac:spMk id="2" creationId="{8416F458-6056-FAB5-8FF6-B3E103D96C63}"/>
          </ac:spMkLst>
        </pc:spChg>
        <pc:spChg chg="mod">
          <ac:chgData name="Lineu de Freitas Holzmann" userId="abfae225-d870-4981-befc-feebde55fed6" providerId="ADAL" clId="{0920C08A-D88B-4768-A4DC-8048399C700F}" dt="2025-08-11T13:52:57.983" v="14" actId="207"/>
          <ac:spMkLst>
            <pc:docMk/>
            <pc:sldMk cId="2899340146" sldId="1082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GillSans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GillSans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90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GillSans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90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GillSans" pitchFamily="34" charset="0"/>
              </a:defRPr>
            </a:lvl1pPr>
          </a:lstStyle>
          <a:p>
            <a:pPr>
              <a:defRPr/>
            </a:pPr>
            <a:fld id="{0E12289A-53C8-414A-A014-077943422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35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5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6326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Gill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Sans" pitchFamily="34" charset="0"/>
              </a:defRPr>
            </a:lvl1pPr>
          </a:lstStyle>
          <a:p>
            <a:pPr>
              <a:defRPr/>
            </a:pPr>
            <a:fld id="{35D7AA80-D038-4289-B7A8-08CD5E7407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576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San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San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San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San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San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ED6DE040-3744-46F7-A41E-0814198E6EDA}" type="slidenum">
              <a:rPr lang="en-US" sz="1200" smtClean="0">
                <a:latin typeface="GillSans" pitchFamily="34" charset="0"/>
              </a:rPr>
              <a:pPr eaLnBrk="1" hangingPunct="1"/>
              <a:t>4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276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045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77395D35-D5C1-49A0-A8DB-66130978EAFA}" type="slidenum">
              <a:rPr lang="en-US" sz="1200" smtClean="0">
                <a:latin typeface="GillSans" pitchFamily="34" charset="0"/>
              </a:rPr>
              <a:pPr eaLnBrk="1" hangingPunct="1"/>
              <a:t>5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300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7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3B8FC7E7-99D1-4A18-9BE4-5D0BA62304B1}" type="slidenum">
              <a:rPr lang="en-US" sz="1200" smtClean="0">
                <a:latin typeface="GillSans" pitchFamily="34" charset="0"/>
              </a:rPr>
              <a:pPr eaLnBrk="1" hangingPunct="1"/>
              <a:t>6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013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3B8FC7E7-99D1-4A18-9BE4-5D0BA62304B1}" type="slidenum">
              <a:rPr lang="en-US" sz="1200" smtClean="0">
                <a:latin typeface="GillSans" pitchFamily="34" charset="0"/>
              </a:rPr>
              <a:pPr eaLnBrk="1" hangingPunct="1"/>
              <a:t>7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474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85A38C7B-15D1-4FE4-8F1B-66B73689136D}" type="slidenum">
              <a:rPr lang="en-US" sz="1200" smtClean="0">
                <a:latin typeface="GillSans" pitchFamily="34" charset="0"/>
              </a:rPr>
              <a:pPr eaLnBrk="1" hangingPunct="1"/>
              <a:t>8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4516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36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9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440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A719DCCE-8C27-4023-87BC-FEB3918FA526}" type="slidenum">
              <a:rPr lang="en-US" sz="1200" smtClean="0">
                <a:latin typeface="GillSans" pitchFamily="34" charset="0"/>
              </a:rPr>
              <a:pPr eaLnBrk="1" hangingPunct="1"/>
              <a:t>10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40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0146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7684B5B9-0CD7-4EDA-B16E-3C16D2508568}" type="slidenum">
              <a:rPr lang="en-US" sz="1200" smtClean="0">
                <a:latin typeface="GillSans" pitchFamily="34" charset="0"/>
              </a:rPr>
              <a:pPr eaLnBrk="1" hangingPunct="1"/>
              <a:t>11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49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6B6FC6F1-F5E3-4435-993F-5499A89C1EE1}" type="slidenum">
              <a:rPr lang="en-US" sz="1200" smtClean="0">
                <a:latin typeface="GillSans" pitchFamily="34" charset="0"/>
              </a:rPr>
              <a:pPr eaLnBrk="1" hangingPunct="1"/>
              <a:t>12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8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524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3B8FC7E7-99D1-4A18-9BE4-5D0BA62304B1}" type="slidenum">
              <a:rPr lang="en-US" sz="1200" smtClean="0">
                <a:latin typeface="GillSans" pitchFamily="34" charset="0"/>
              </a:rPr>
              <a:pPr eaLnBrk="1" hangingPunct="1"/>
              <a:t>13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0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C772554E-2A63-4886-9563-E6240C862535}" type="slidenum">
              <a:rPr lang="en-US" sz="1200" smtClean="0">
                <a:latin typeface="GillSans" pitchFamily="34" charset="0"/>
              </a:rPr>
              <a:pPr eaLnBrk="1" hangingPunct="1"/>
              <a:t>14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9876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638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C1F77A1B-7870-4CB1-8C36-F82BF0836256}" type="slidenum">
              <a:rPr lang="en-US" sz="1200" smtClean="0">
                <a:latin typeface="GillSans" pitchFamily="34" charset="0"/>
              </a:rPr>
              <a:pPr eaLnBrk="1" hangingPunct="1"/>
              <a:t>15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505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16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717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17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475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18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9528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4B3235A9-7E83-4D92-9587-BDC0C1A564A4}" type="slidenum">
              <a:rPr lang="en-US" sz="1200" smtClean="0">
                <a:latin typeface="GillSans" pitchFamily="34" charset="0"/>
              </a:rPr>
              <a:pPr eaLnBrk="1" hangingPunct="1"/>
              <a:t>19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19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20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5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21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561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22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955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11B02B94-D118-4CDE-9328-7735B3A3D055}" type="slidenum">
              <a:rPr lang="en-US" sz="1200" smtClean="0">
                <a:latin typeface="GillSans" pitchFamily="34" charset="0"/>
              </a:rPr>
              <a:pPr eaLnBrk="1" hangingPunct="1"/>
              <a:t>23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747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ED6DE040-3744-46F7-A41E-0814198E6EDA}" type="slidenum">
              <a:rPr lang="en-US" sz="1200" smtClean="0">
                <a:latin typeface="GillSans" pitchFamily="34" charset="0"/>
              </a:rPr>
              <a:pPr eaLnBrk="1" hangingPunct="1"/>
              <a:t>24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276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8815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fld id="{C1F77A1B-7870-4CB1-8C36-F82BF0836256}" type="slidenum">
              <a:rPr lang="en-US" sz="1200" smtClean="0">
                <a:latin typeface="GillSans" pitchFamily="34" charset="0"/>
              </a:rPr>
              <a:pPr eaLnBrk="1" hangingPunct="1"/>
              <a:t>25</a:t>
            </a:fld>
            <a:endParaRPr lang="en-US" sz="1200">
              <a:latin typeface="GillSans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8372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60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65811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01219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3951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970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2887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691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497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5963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0813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3519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411888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8771735" y="2276476"/>
            <a:ext cx="7700669" cy="3141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8771735" y="5570538"/>
            <a:ext cx="7700669" cy="31416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02626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834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rgbClr val="009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012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280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pt-BR" dirty="0">
                <a:solidFill>
                  <a:prstClr val="black"/>
                </a:solidFill>
              </a:rPr>
              <a:t>FAZENDO A DIFERENÇA AO REDOR DO MUNDO</a:t>
            </a:r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995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rgbClr val="009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86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psf\Home\Documents\_Firma\_Jobs\Armacell\PowerPoint_Vorlage\ReDesign 06-2011\input\Armacell_Logo_frei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622975" y="9288338"/>
            <a:ext cx="2349917" cy="29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\\psf\Home\Documents\_Firma\_Jobs\Armacell\PowerPoint_Vorlage\-ReDesign-Nov 2011\Arm-Logo-Bug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9091668"/>
            <a:ext cx="5952382" cy="68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5"/>
          <p:cNvSpPr/>
          <p:nvPr userDrawn="1"/>
        </p:nvSpPr>
        <p:spPr>
          <a:xfrm>
            <a:off x="0" y="1019176"/>
            <a:ext cx="17338130" cy="8106097"/>
          </a:xfrm>
          <a:prstGeom prst="rect">
            <a:avLst/>
          </a:prstGeom>
          <a:solidFill>
            <a:srgbClr val="E8E8E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ço Reservado para Rodapé 4"/>
          <p:cNvSpPr txBox="1">
            <a:spLocks/>
          </p:cNvSpPr>
          <p:nvPr userDrawn="1"/>
        </p:nvSpPr>
        <p:spPr>
          <a:xfrm>
            <a:off x="0" y="0"/>
            <a:ext cx="17338130" cy="1276400"/>
          </a:xfrm>
          <a:prstGeom prst="rect">
            <a:avLst/>
          </a:prstGeom>
          <a:solidFill>
            <a:srgbClr val="8DC73F"/>
          </a:solidFill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2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79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733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/>
          <p:cNvGrpSpPr/>
          <p:nvPr userDrawn="1"/>
        </p:nvGrpSpPr>
        <p:grpSpPr>
          <a:xfrm>
            <a:off x="0" y="8955806"/>
            <a:ext cx="17340263" cy="837810"/>
            <a:chOff x="0" y="6268915"/>
            <a:chExt cx="12192000" cy="589085"/>
          </a:xfrm>
        </p:grpSpPr>
        <p:sp>
          <p:nvSpPr>
            <p:cNvPr id="8" name="Triangle 1"/>
            <p:cNvSpPr/>
            <p:nvPr userDrawn="1"/>
          </p:nvSpPr>
          <p:spPr>
            <a:xfrm>
              <a:off x="0" y="6268915"/>
              <a:ext cx="888023" cy="58908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689">
                <a:solidFill>
                  <a:prstClr val="white"/>
                </a:solidFill>
              </a:endParaRPr>
            </a:p>
          </p:txBody>
        </p:sp>
        <p:sp>
          <p:nvSpPr>
            <p:cNvPr id="9" name="Rectangle 2"/>
            <p:cNvSpPr/>
            <p:nvPr userDrawn="1"/>
          </p:nvSpPr>
          <p:spPr>
            <a:xfrm>
              <a:off x="439615" y="6268915"/>
              <a:ext cx="11752385" cy="5890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689" dirty="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41" y="9103878"/>
            <a:ext cx="2004523" cy="461633"/>
          </a:xfrm>
          <a:prstGeom prst="rect">
            <a:avLst/>
          </a:prstGeom>
        </p:spPr>
      </p:pic>
      <p:cxnSp>
        <p:nvCxnSpPr>
          <p:cNvPr id="12" name="Straight Connector 7"/>
          <p:cNvCxnSpPr/>
          <p:nvPr userDrawn="1"/>
        </p:nvCxnSpPr>
        <p:spPr>
          <a:xfrm>
            <a:off x="2530568" y="9186643"/>
            <a:ext cx="0" cy="313909"/>
          </a:xfrm>
          <a:prstGeom prst="line">
            <a:avLst/>
          </a:prstGeom>
          <a:ln w="12700">
            <a:solidFill>
              <a:srgbClr val="8DC7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38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4">
            <a:extLst>
              <a:ext uri="{FF2B5EF4-FFF2-40B4-BE49-F238E27FC236}">
                <a16:creationId xmlns:a16="http://schemas.microsoft.com/office/drawing/2014/main" id="{3E894041-1FDF-F029-B57E-9C1A0C9404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7340263" cy="9753600"/>
          </a:xfrm>
          <a:prstGeom prst="rect">
            <a:avLst/>
          </a:prstGeom>
        </p:spPr>
      </p:pic>
      <p:sp>
        <p:nvSpPr>
          <p:cNvPr id="5" name="Rectangle 7"/>
          <p:cNvSpPr/>
          <p:nvPr/>
        </p:nvSpPr>
        <p:spPr>
          <a:xfrm>
            <a:off x="-1" y="769716"/>
            <a:ext cx="4637683" cy="5115196"/>
          </a:xfrm>
          <a:prstGeom prst="rect">
            <a:avLst/>
          </a:prstGeom>
          <a:solidFill>
            <a:srgbClr val="8DC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-8974" y="4637857"/>
            <a:ext cx="4646656" cy="685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489" y="4685907"/>
            <a:ext cx="2559098" cy="589368"/>
          </a:xfrm>
          <a:prstGeom prst="rect">
            <a:avLst/>
          </a:prstGeom>
        </p:spPr>
      </p:pic>
      <p:sp>
        <p:nvSpPr>
          <p:cNvPr id="13" name="Rechteck 6"/>
          <p:cNvSpPr/>
          <p:nvPr/>
        </p:nvSpPr>
        <p:spPr>
          <a:xfrm>
            <a:off x="2167731" y="7601272"/>
            <a:ext cx="13004800" cy="1596008"/>
          </a:xfrm>
          <a:prstGeom prst="rect">
            <a:avLst/>
          </a:prstGeom>
          <a:solidFill>
            <a:srgbClr val="8DC73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Textplatzhalter 4"/>
          <p:cNvSpPr txBox="1">
            <a:spLocks/>
          </p:cNvSpPr>
          <p:nvPr/>
        </p:nvSpPr>
        <p:spPr bwMode="auto">
          <a:xfrm>
            <a:off x="13278643" y="4876800"/>
            <a:ext cx="403153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ts val="1400"/>
              </a:spcBef>
              <a:spcAft>
                <a:spcPct val="0"/>
              </a:spcAft>
              <a:buFont typeface="Arial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de-DE" sz="2400" dirty="0">
                <a:solidFill>
                  <a:sysClr val="windowText" lastClr="000000"/>
                </a:solidFill>
                <a:latin typeface="Arial"/>
              </a:rPr>
              <a:t>Eng° Lineu Holzmann</a:t>
            </a:r>
          </a:p>
          <a:p>
            <a:pPr algn="ctr" eaLnBrk="1" hangingPunct="1">
              <a:defRPr/>
            </a:pPr>
            <a:r>
              <a:rPr lang="de-DE" sz="1400" b="0" dirty="0">
                <a:solidFill>
                  <a:sysClr val="windowText" lastClr="000000"/>
                </a:solidFill>
                <a:latin typeface="Arial"/>
              </a:rPr>
              <a:t>Gerente Técnico de Produtos e Aplicações</a:t>
            </a:r>
          </a:p>
          <a:p>
            <a:pPr algn="ctr" eaLnBrk="1" hangingPunct="1">
              <a:defRPr/>
            </a:pPr>
            <a:r>
              <a:rPr lang="de-DE" sz="1400" dirty="0">
                <a:solidFill>
                  <a:sysClr val="windowText" lastClr="000000"/>
                </a:solidFill>
                <a:latin typeface="Arial"/>
              </a:rPr>
              <a:t>Armacell América do Sul</a:t>
            </a:r>
          </a:p>
        </p:txBody>
      </p:sp>
      <p:sp>
        <p:nvSpPr>
          <p:cNvPr id="15" name="Titel 3"/>
          <p:cNvSpPr txBox="1">
            <a:spLocks/>
          </p:cNvSpPr>
          <p:nvPr/>
        </p:nvSpPr>
        <p:spPr bwMode="auto">
          <a:xfrm>
            <a:off x="2333427" y="7677472"/>
            <a:ext cx="12610504" cy="151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dirty="0">
                <a:solidFill>
                  <a:sysClr val="window" lastClr="FFFFFF"/>
                </a:solidFill>
                <a:latin typeface="Arial"/>
              </a:rPr>
              <a:t>Isolamento Térmico de Tubulações  </a:t>
            </a:r>
          </a:p>
          <a:p>
            <a:pPr algn="ctr" eaLnBrk="1" hangingPunct="1">
              <a:defRPr/>
            </a:pPr>
            <a:r>
              <a:rPr lang="de-DE" dirty="0">
                <a:solidFill>
                  <a:sysClr val="window" lastClr="FFFFFF"/>
                </a:solidFill>
                <a:latin typeface="Arial"/>
              </a:rPr>
              <a:t>Espumas Elastomérica Armaflex</a:t>
            </a:r>
            <a:r>
              <a:rPr lang="de-DE" baseline="30000" dirty="0">
                <a:solidFill>
                  <a:sysClr val="window" lastClr="FFFFFF"/>
                </a:solidFill>
                <a:latin typeface="Arial"/>
                <a:cs typeface="Arial"/>
              </a:rPr>
              <a:t>® </a:t>
            </a:r>
            <a:r>
              <a:rPr lang="de-DE" dirty="0">
                <a:solidFill>
                  <a:sysClr val="window" lastClr="FFFFFF"/>
                </a:solidFill>
                <a:latin typeface="Arial"/>
              </a:rPr>
              <a:t>e Polietileno Espandido</a:t>
            </a:r>
            <a:endParaRPr lang="de-DE" baseline="30000" dirty="0">
              <a:solidFill>
                <a:sysClr val="window" lastClr="FFFFFF"/>
              </a:solidFill>
              <a:latin typeface="Arial"/>
              <a:cs typeface="Arial"/>
            </a:endParaRPr>
          </a:p>
          <a:p>
            <a:pPr algn="ctr" eaLnBrk="1" hangingPunct="1">
              <a:defRPr/>
            </a:pPr>
            <a:r>
              <a:rPr lang="de-DE" dirty="0">
                <a:solidFill>
                  <a:sysClr val="window" lastClr="FFFFFF"/>
                </a:solidFill>
              </a:rPr>
              <a:t>CAMPO DO FRIO</a:t>
            </a:r>
            <a:endParaRPr lang="de-DE" sz="2800" baseline="30000" dirty="0">
              <a:solidFill>
                <a:sysClr val="window" lastClr="FFFFFF"/>
              </a:solidFill>
              <a:latin typeface="Arial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286332" y="2141957"/>
            <a:ext cx="3258074" cy="16551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20" kern="1200" baseline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0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sz="40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2216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lang="en-US" sz="1422" kern="1200" baseline="0" smtClean="0">
                <a:solidFill>
                  <a:schemeClr val="tx1"/>
                </a:solidFill>
                <a:effectLst/>
                <a:latin typeface="DIN Next LT Pro Light" charset="0"/>
                <a:ea typeface="+mn-ea"/>
                <a:cs typeface="+mn-cs"/>
                <a:sym typeface="GillSans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000000"/>
                </a:solidFill>
                <a:latin typeface="Arial" charset="0"/>
                <a:ea typeface="+mn-ea"/>
                <a:cs typeface="+mn-cs"/>
                <a:sym typeface="GillSans" pitchFamily="34" charset="0"/>
              </a:defRPr>
            </a:lvl9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itle 11"/>
          <p:cNvSpPr txBox="1">
            <a:spLocks/>
          </p:cNvSpPr>
          <p:nvPr/>
        </p:nvSpPr>
        <p:spPr>
          <a:xfrm>
            <a:off x="380249" y="2585730"/>
            <a:ext cx="16509584" cy="1885245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0" kern="1200" cap="all" baseline="0">
                <a:solidFill>
                  <a:schemeClr val="bg1"/>
                </a:solidFill>
                <a:latin typeface="DIN Next LT Pro Medium" charset="0"/>
                <a:ea typeface="+mj-ea"/>
                <a:cs typeface="+mj-cs"/>
              </a:defRPr>
            </a:lvl1pPr>
          </a:lstStyle>
          <a:p>
            <a:r>
              <a:rPr lang="en-US" sz="21333" b="1" dirty="0">
                <a:latin typeface="Arial" charset="0"/>
                <a:ea typeface="Arial" charset="0"/>
                <a:cs typeface="Arial" charset="0"/>
              </a:rPr>
              <a:t>	</a:t>
            </a:r>
            <a:r>
              <a:rPr lang="pt-BR" sz="22755" b="1" dirty="0">
                <a:latin typeface="Arial" charset="0"/>
                <a:ea typeface="Arial" charset="0"/>
                <a:cs typeface="Arial" charset="0"/>
              </a:rPr>
              <a:t>sobre a</a:t>
            </a:r>
          </a:p>
        </p:txBody>
      </p:sp>
      <p:sp>
        <p:nvSpPr>
          <p:cNvPr id="8" name="Title 11"/>
          <p:cNvSpPr txBox="1">
            <a:spLocks/>
          </p:cNvSpPr>
          <p:nvPr/>
        </p:nvSpPr>
        <p:spPr>
          <a:xfrm>
            <a:off x="1714075" y="4864000"/>
            <a:ext cx="8727834" cy="1093709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baseline="0">
                <a:solidFill>
                  <a:schemeClr val="bg1"/>
                </a:solidFill>
                <a:latin typeface="DIN Next LT Pro Medium" charset="0"/>
                <a:ea typeface="+mj-ea"/>
                <a:cs typeface="+mj-cs"/>
              </a:defRPr>
            </a:lvl1pPr>
          </a:lstStyle>
          <a:p>
            <a:r>
              <a:rPr lang="en-US" sz="8533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armacell</a:t>
            </a:r>
          </a:p>
        </p:txBody>
      </p:sp>
      <p:cxnSp>
        <p:nvCxnSpPr>
          <p:cNvPr id="9" name="Straight Connector 3"/>
          <p:cNvCxnSpPr/>
          <p:nvPr/>
        </p:nvCxnSpPr>
        <p:spPr>
          <a:xfrm>
            <a:off x="1905618" y="5984566"/>
            <a:ext cx="1543437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066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72"/>
          <p:cNvGrpSpPr/>
          <p:nvPr/>
        </p:nvGrpSpPr>
        <p:grpSpPr>
          <a:xfrm>
            <a:off x="-1475" y="147314"/>
            <a:ext cx="17331694" cy="8755200"/>
            <a:chOff x="-1223" y="103580"/>
            <a:chExt cx="12186347" cy="6156000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223" y="103580"/>
              <a:ext cx="12186347" cy="6156000"/>
            </a:xfrm>
            <a:prstGeom prst="rect">
              <a:avLst/>
            </a:prstGeom>
          </p:spPr>
        </p:pic>
        <p:sp>
          <p:nvSpPr>
            <p:cNvPr id="8" name="Textfeld 7"/>
            <p:cNvSpPr txBox="1"/>
            <p:nvPr/>
          </p:nvSpPr>
          <p:spPr>
            <a:xfrm>
              <a:off x="2641997" y="2230160"/>
              <a:ext cx="82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Spencer (WV)</a:t>
              </a: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2838781" y="5558994"/>
              <a:ext cx="79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Florianopolis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2215996" y="1953708"/>
              <a:ext cx="1044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South Holland (IL)</a:t>
              </a: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3877398" y="1859652"/>
              <a:ext cx="97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Brampton (CAN)</a:t>
              </a: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2639852" y="2562047"/>
              <a:ext cx="82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Conover</a:t>
              </a:r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(NC)</a:t>
              </a: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2543182" y="2836767"/>
              <a:ext cx="756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 (GA)</a:t>
              </a: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730726" y="2446160"/>
              <a:ext cx="82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Mebane</a:t>
              </a:r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(NC)</a:t>
              </a: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1699507" y="2557751"/>
              <a:ext cx="720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Yukon (OK)</a:t>
              </a: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809475" y="2723212"/>
              <a:ext cx="936000" cy="188048"/>
            </a:xfrm>
            <a:prstGeom prst="rect">
              <a:avLst/>
            </a:prstGeom>
            <a:solidFill>
              <a:srgbClr val="9C9E9F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Chapel</a:t>
              </a:r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Hill (NC)</a:t>
              </a: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5839006" y="1677179"/>
              <a:ext cx="792000" cy="188048"/>
            </a:xfrm>
            <a:prstGeom prst="rect">
              <a:avLst/>
            </a:prstGeom>
            <a:solidFill>
              <a:srgbClr val="6CAB36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Luxembourg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6969625" y="1410864"/>
              <a:ext cx="648000" cy="188048"/>
            </a:xfrm>
            <a:prstGeom prst="rect">
              <a:avLst/>
            </a:prstGeom>
            <a:solidFill>
              <a:srgbClr val="9C9E9F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Münster</a:t>
              </a: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5570519" y="1120110"/>
              <a:ext cx="61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Oldham</a:t>
              </a:r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5987356" y="1410864"/>
              <a:ext cx="64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Thimister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5815501" y="2192285"/>
              <a:ext cx="504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Begur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7225468" y="2314868"/>
              <a:ext cx="504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Bursa</a:t>
              </a: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6783227" y="1962274"/>
              <a:ext cx="82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Friesenhofen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7318230" y="1686722"/>
              <a:ext cx="79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Sroda</a:t>
              </a:r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Slaska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8081597" y="1066945"/>
              <a:ext cx="540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Lobnya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7000763" y="1137720"/>
              <a:ext cx="61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Olstykke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9430059" y="4468348"/>
              <a:ext cx="720000" cy="188048"/>
            </a:xfrm>
            <a:prstGeom prst="rect">
              <a:avLst/>
            </a:prstGeom>
            <a:solidFill>
              <a:srgbClr val="9C9E9F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Singapore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6887739" y="3701973"/>
              <a:ext cx="64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Dammam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7854130" y="4020363"/>
              <a:ext cx="468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Pune</a:t>
              </a:r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8510476" y="4133566"/>
              <a:ext cx="61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Banpong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9215628" y="3491486"/>
              <a:ext cx="540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Suzhou</a:t>
              </a:r>
            </a:p>
          </p:txBody>
        </p:sp>
        <p:sp>
          <p:nvSpPr>
            <p:cNvPr id="43" name="Textfeld 42"/>
            <p:cNvSpPr txBox="1"/>
            <p:nvPr/>
          </p:nvSpPr>
          <p:spPr>
            <a:xfrm>
              <a:off x="10203252" y="3321707"/>
              <a:ext cx="612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Cheonan</a:t>
              </a:r>
              <a:endParaRPr lang="de-DE" sz="113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8822979" y="3772464"/>
              <a:ext cx="720000" cy="188048"/>
            </a:xfrm>
            <a:prstGeom prst="rect">
              <a:avLst/>
            </a:prstGeom>
            <a:solidFill>
              <a:srgbClr val="009BDB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de-DE" sz="113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Guangzhou</a:t>
              </a:r>
            </a:p>
          </p:txBody>
        </p:sp>
        <p:sp>
          <p:nvSpPr>
            <p:cNvPr id="45" name="Ellipse 44"/>
            <p:cNvSpPr/>
            <p:nvPr/>
          </p:nvSpPr>
          <p:spPr>
            <a:xfrm>
              <a:off x="3841913" y="5623368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47" name="Ellipse 46"/>
            <p:cNvSpPr/>
            <p:nvPr/>
          </p:nvSpPr>
          <p:spPr>
            <a:xfrm>
              <a:off x="7595211" y="3762658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49" name="Ellipse 48"/>
            <p:cNvSpPr/>
            <p:nvPr/>
          </p:nvSpPr>
          <p:spPr>
            <a:xfrm>
              <a:off x="8385561" y="4085185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0" name="Ellipse 49"/>
            <p:cNvSpPr/>
            <p:nvPr/>
          </p:nvSpPr>
          <p:spPr>
            <a:xfrm>
              <a:off x="10054875" y="3394055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1" name="Ellipse 50"/>
            <p:cNvSpPr/>
            <p:nvPr/>
          </p:nvSpPr>
          <p:spPr>
            <a:xfrm>
              <a:off x="9820956" y="356418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2" name="Ellipse 51"/>
            <p:cNvSpPr/>
            <p:nvPr/>
          </p:nvSpPr>
          <p:spPr>
            <a:xfrm>
              <a:off x="9619098" y="383944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3" name="Ellipse 52"/>
            <p:cNvSpPr/>
            <p:nvPr/>
          </p:nvSpPr>
          <p:spPr>
            <a:xfrm>
              <a:off x="9172371" y="420214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4" name="Ellipse 53"/>
            <p:cNvSpPr/>
            <p:nvPr/>
          </p:nvSpPr>
          <p:spPr>
            <a:xfrm>
              <a:off x="9289330" y="4531753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5" name="Ellipse 54"/>
            <p:cNvSpPr/>
            <p:nvPr/>
          </p:nvSpPr>
          <p:spPr>
            <a:xfrm>
              <a:off x="3707230" y="1926763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6" name="Ellipse 55"/>
            <p:cNvSpPr/>
            <p:nvPr/>
          </p:nvSpPr>
          <p:spPr>
            <a:xfrm>
              <a:off x="3646974" y="271712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7" name="Ellipse 56"/>
            <p:cNvSpPr/>
            <p:nvPr/>
          </p:nvSpPr>
          <p:spPr>
            <a:xfrm>
              <a:off x="3593815" y="2578903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8" name="Ellipse 57"/>
            <p:cNvSpPr/>
            <p:nvPr/>
          </p:nvSpPr>
          <p:spPr>
            <a:xfrm>
              <a:off x="3530020" y="2685225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59" name="Ellipse 58"/>
            <p:cNvSpPr/>
            <p:nvPr/>
          </p:nvSpPr>
          <p:spPr>
            <a:xfrm>
              <a:off x="2477402" y="2632060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0" name="Ellipse 59"/>
            <p:cNvSpPr/>
            <p:nvPr/>
          </p:nvSpPr>
          <p:spPr>
            <a:xfrm>
              <a:off x="3359905" y="2844708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1" name="Ellipse 60"/>
            <p:cNvSpPr/>
            <p:nvPr/>
          </p:nvSpPr>
          <p:spPr>
            <a:xfrm>
              <a:off x="3530028" y="229182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2" name="Ellipse 61"/>
            <p:cNvSpPr/>
            <p:nvPr/>
          </p:nvSpPr>
          <p:spPr>
            <a:xfrm>
              <a:off x="3335082" y="2022459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3" name="Ellipse 62"/>
            <p:cNvSpPr/>
            <p:nvPr/>
          </p:nvSpPr>
          <p:spPr>
            <a:xfrm>
              <a:off x="6386639" y="226701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4" name="Ellipse 63"/>
            <p:cNvSpPr/>
            <p:nvPr/>
          </p:nvSpPr>
          <p:spPr>
            <a:xfrm>
              <a:off x="7825576" y="2387515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5" name="Ellipse 64"/>
            <p:cNvSpPr/>
            <p:nvPr/>
          </p:nvSpPr>
          <p:spPr>
            <a:xfrm>
              <a:off x="6241327" y="1196668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6" name="Ellipse 65"/>
            <p:cNvSpPr/>
            <p:nvPr/>
          </p:nvSpPr>
          <p:spPr>
            <a:xfrm>
              <a:off x="7159273" y="1753106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7" name="Ellipse 66"/>
            <p:cNvSpPr/>
            <p:nvPr/>
          </p:nvSpPr>
          <p:spPr>
            <a:xfrm>
              <a:off x="6854474" y="1203757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8" name="Ellipse 67"/>
            <p:cNvSpPr/>
            <p:nvPr/>
          </p:nvSpPr>
          <p:spPr>
            <a:xfrm>
              <a:off x="7931906" y="1143500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69" name="Ellipse 68"/>
            <p:cNvSpPr/>
            <p:nvPr/>
          </p:nvSpPr>
          <p:spPr>
            <a:xfrm>
              <a:off x="6808400" y="144476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70" name="Ellipse 69"/>
            <p:cNvSpPr/>
            <p:nvPr/>
          </p:nvSpPr>
          <p:spPr>
            <a:xfrm>
              <a:off x="6694981" y="1512097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71" name="Ellipse 70"/>
            <p:cNvSpPr/>
            <p:nvPr/>
          </p:nvSpPr>
          <p:spPr>
            <a:xfrm>
              <a:off x="6698523" y="1664497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  <p:sp>
          <p:nvSpPr>
            <p:cNvPr id="72" name="Ellipse 71"/>
            <p:cNvSpPr/>
            <p:nvPr/>
          </p:nvSpPr>
          <p:spPr>
            <a:xfrm>
              <a:off x="6882823" y="1785001"/>
              <a:ext cx="72000" cy="72000"/>
            </a:xfrm>
            <a:prstGeom prst="ellipse">
              <a:avLst/>
            </a:prstGeom>
            <a:solidFill>
              <a:srgbClr val="F0B865"/>
            </a:solidFill>
            <a:ln>
              <a:solidFill>
                <a:srgbClr val="F0B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5689"/>
            </a:p>
          </p:txBody>
        </p:sp>
      </p:grp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6638588" y="9142413"/>
            <a:ext cx="701675" cy="519112"/>
          </a:xfrm>
          <a:prstGeom prst="rect">
            <a:avLst/>
          </a:prstGeom>
        </p:spPr>
        <p:txBody>
          <a:bodyPr/>
          <a:lstStyle/>
          <a:p>
            <a:fld id="{D2A9CED9-38AF-1D47-81EB-671060CB5C9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496" y="191649"/>
            <a:ext cx="11293642" cy="792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551" b="1" dirty="0">
                <a:solidFill>
                  <a:srgbClr val="009BDB"/>
                </a:solidFill>
                <a:ea typeface="Arial" charset="0"/>
                <a:cs typeface="Arial" charset="0"/>
              </a:rPr>
              <a:t>PRESENÇA</a:t>
            </a:r>
            <a:r>
              <a:rPr lang="en-US" sz="4551" dirty="0">
                <a:solidFill>
                  <a:srgbClr val="009BDB"/>
                </a:solidFill>
                <a:ea typeface="Arial" charset="0"/>
                <a:cs typeface="Arial" charset="0"/>
              </a:rPr>
              <a:t> GLOBAL</a:t>
            </a:r>
            <a:endParaRPr lang="en-US" sz="4551" b="1" dirty="0">
              <a:solidFill>
                <a:srgbClr val="009BDB"/>
              </a:solidFill>
              <a:ea typeface="Arial" charset="0"/>
              <a:cs typeface="Arial" charset="0"/>
            </a:endParaRPr>
          </a:p>
        </p:txBody>
      </p:sp>
      <p:sp>
        <p:nvSpPr>
          <p:cNvPr id="74" name="TextBox 22"/>
          <p:cNvSpPr txBox="1"/>
          <p:nvPr/>
        </p:nvSpPr>
        <p:spPr>
          <a:xfrm>
            <a:off x="16522268" y="9211526"/>
            <a:ext cx="512000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7" dirty="0">
                <a:solidFill>
                  <a:schemeClr val="tx1">
                    <a:lumMod val="75000"/>
                    <a:lumOff val="25000"/>
                  </a:schemeClr>
                </a:solidFill>
                <a:ea typeface="Arial" charset="0"/>
                <a:cs typeface="Arial" charset="0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179819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us\Documents\Lenzing documentos\home-le0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" r="320"/>
          <a:stretch/>
        </p:blipFill>
        <p:spPr bwMode="auto">
          <a:xfrm>
            <a:off x="0" y="1996480"/>
            <a:ext cx="17340263" cy="560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 bwMode="auto">
          <a:xfrm>
            <a:off x="173187" y="340296"/>
            <a:ext cx="15553728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algn="just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SERÁ QUE OS NOSSOS SISTEMAS SÃO REALMENTE SUSTENTÁVEIS?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62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>
            <a:spLocks noChangeAspect="1"/>
          </p:cNvSpPr>
          <p:nvPr/>
        </p:nvSpPr>
        <p:spPr>
          <a:xfrm>
            <a:off x="6063456" y="2758356"/>
            <a:ext cx="2592388" cy="449421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14" name="Conector reto 13"/>
          <p:cNvCxnSpPr>
            <a:cxnSpLocks noChangeShapeType="1"/>
          </p:cNvCxnSpPr>
          <p:nvPr/>
        </p:nvCxnSpPr>
        <p:spPr bwMode="auto">
          <a:xfrm>
            <a:off x="8668544" y="2758356"/>
            <a:ext cx="0" cy="4494212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tângulo 12"/>
          <p:cNvSpPr>
            <a:spLocks noChangeAspect="1"/>
          </p:cNvSpPr>
          <p:nvPr/>
        </p:nvSpPr>
        <p:spPr>
          <a:xfrm>
            <a:off x="8689181" y="2758356"/>
            <a:ext cx="2592388" cy="4494212"/>
          </a:xfrm>
          <a:prstGeom prst="rect">
            <a:avLst/>
          </a:prstGeom>
          <a:gradFill flip="none" rotWithShape="1">
            <a:gsLst>
              <a:gs pos="0">
                <a:srgbClr val="4F81BD">
                  <a:tint val="66000"/>
                  <a:satMod val="160000"/>
                </a:srgbClr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8401844" y="2758356"/>
            <a:ext cx="533400" cy="4494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6" name="Seta para a direita listrada 15"/>
          <p:cNvSpPr>
            <a:spLocks noChangeAspect="1"/>
          </p:cNvSpPr>
          <p:nvPr/>
        </p:nvSpPr>
        <p:spPr>
          <a:xfrm>
            <a:off x="7340080" y="4570256"/>
            <a:ext cx="2650663" cy="864000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kern="0" dirty="0">
                <a:ln w="9525">
                  <a:solidFill>
                    <a:sysClr val="window" lastClr="FFFFFF"/>
                  </a:solidFill>
                </a:ln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FLUXO DE CALOR</a:t>
            </a:r>
          </a:p>
        </p:txBody>
      </p:sp>
      <p:sp>
        <p:nvSpPr>
          <p:cNvPr id="17" name="Seta para a direita listrada 16"/>
          <p:cNvSpPr>
            <a:spLocks noChangeAspect="1"/>
          </p:cNvSpPr>
          <p:nvPr/>
        </p:nvSpPr>
        <p:spPr>
          <a:xfrm>
            <a:off x="7234714" y="4570011"/>
            <a:ext cx="1174750" cy="863600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8" name="Seta para a direita listrada 17"/>
          <p:cNvSpPr/>
          <p:nvPr/>
        </p:nvSpPr>
        <p:spPr>
          <a:xfrm>
            <a:off x="8401844" y="4939898"/>
            <a:ext cx="977900" cy="122238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" name="Elipse 2"/>
          <p:cNvSpPr>
            <a:spLocks noChangeArrowheads="1"/>
          </p:cNvSpPr>
          <p:nvPr/>
        </p:nvSpPr>
        <p:spPr bwMode="auto">
          <a:xfrm>
            <a:off x="6771475" y="3204443"/>
            <a:ext cx="914400" cy="914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pt-BR" sz="2800" b="1" dirty="0">
                <a:solidFill>
                  <a:srgbClr val="FF0000"/>
                </a:solidFill>
              </a:rPr>
              <a:t>T</a:t>
            </a:r>
            <a:r>
              <a:rPr lang="pt-BR" sz="2800" b="1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Elipse 18"/>
          <p:cNvSpPr/>
          <p:nvPr/>
        </p:nvSpPr>
        <p:spPr bwMode="auto">
          <a:xfrm>
            <a:off x="9654387" y="3204443"/>
            <a:ext cx="914400" cy="914400"/>
          </a:xfrm>
          <a:prstGeom prst="ellipse">
            <a:avLst/>
          </a:prstGeom>
          <a:noFill/>
          <a:ln w="28575" cap="flat" cmpd="sng" algn="ctr">
            <a:solidFill>
              <a:srgbClr val="22226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pt-BR" sz="2800" b="1" dirty="0">
                <a:solidFill>
                  <a:srgbClr val="222268"/>
                </a:solidFill>
              </a:rPr>
              <a:t>T</a:t>
            </a:r>
            <a:r>
              <a:rPr lang="pt-BR" sz="2800" b="1" baseline="-25000" dirty="0">
                <a:solidFill>
                  <a:srgbClr val="222268"/>
                </a:solidFill>
              </a:rPr>
              <a:t>2</a:t>
            </a:r>
          </a:p>
        </p:txBody>
      </p:sp>
      <p:sp>
        <p:nvSpPr>
          <p:cNvPr id="5" name="Texto explicativo em elipse 4"/>
          <p:cNvSpPr>
            <a:spLocks noChangeArrowheads="1"/>
          </p:cNvSpPr>
          <p:nvPr/>
        </p:nvSpPr>
        <p:spPr bwMode="auto">
          <a:xfrm>
            <a:off x="6054910" y="7631951"/>
            <a:ext cx="5183188" cy="995422"/>
          </a:xfrm>
          <a:prstGeom prst="wedgeEllipseCallout">
            <a:avLst>
              <a:gd name="adj1" fmla="val 338"/>
              <a:gd name="adj2" fmla="val -88088"/>
            </a:avLst>
          </a:prstGeom>
          <a:solidFill>
            <a:srgbClr val="FF0000"/>
          </a:solidFill>
          <a:ln w="25400" algn="ctr">
            <a:solidFill>
              <a:srgbClr val="222268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r>
              <a:rPr lang="pt-BR" sz="2000" b="1" dirty="0">
                <a:solidFill>
                  <a:srgbClr val="FFFFFF"/>
                </a:solidFill>
              </a:rPr>
              <a:t>ISOLANTE TÉRMICO</a:t>
            </a:r>
          </a:p>
          <a:p>
            <a:r>
              <a:rPr lang="pt-BR" sz="2000" b="1" dirty="0">
                <a:solidFill>
                  <a:srgbClr val="FFFFFF"/>
                </a:solidFill>
              </a:rPr>
              <a:t>(Baixa Condutividade “</a:t>
            </a:r>
            <a:r>
              <a:rPr lang="pt-BR" sz="2000" b="1" dirty="0">
                <a:solidFill>
                  <a:srgbClr val="FFFFFF"/>
                </a:solidFill>
                <a:sym typeface="Symbol"/>
              </a:rPr>
              <a:t></a:t>
            </a:r>
            <a:r>
              <a:rPr lang="pt-BR" sz="2000" b="1" dirty="0">
                <a:solidFill>
                  <a:srgbClr val="FFFFFF"/>
                </a:solidFill>
              </a:rPr>
              <a:t>”) </a:t>
            </a:r>
          </a:p>
        </p:txBody>
      </p:sp>
      <p:sp>
        <p:nvSpPr>
          <p:cNvPr id="6" name="Elipse 5"/>
          <p:cNvSpPr>
            <a:spLocks noChangeArrowheads="1"/>
          </p:cNvSpPr>
          <p:nvPr/>
        </p:nvSpPr>
        <p:spPr bwMode="auto">
          <a:xfrm>
            <a:off x="7685881" y="1780457"/>
            <a:ext cx="1943100" cy="769937"/>
          </a:xfrm>
          <a:prstGeom prst="ellipse">
            <a:avLst/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r>
              <a:rPr lang="pt-BR" sz="2800" b="1" dirty="0">
                <a:solidFill>
                  <a:srgbClr val="FF0000"/>
                </a:solidFill>
              </a:rPr>
              <a:t>T</a:t>
            </a:r>
            <a:r>
              <a:rPr lang="pt-BR" sz="2800" b="1" baseline="-25000" dirty="0">
                <a:solidFill>
                  <a:srgbClr val="FF0000"/>
                </a:solidFill>
              </a:rPr>
              <a:t>1</a:t>
            </a:r>
            <a:r>
              <a:rPr lang="pt-BR" sz="2800" dirty="0"/>
              <a:t> </a:t>
            </a:r>
            <a:r>
              <a:rPr lang="pt-BR" sz="2800" b="1" dirty="0"/>
              <a:t>&gt;</a:t>
            </a:r>
            <a:r>
              <a:rPr lang="pt-BR" sz="2800" dirty="0"/>
              <a:t> </a:t>
            </a:r>
            <a:r>
              <a:rPr lang="pt-BR" sz="2800" b="1" dirty="0">
                <a:solidFill>
                  <a:srgbClr val="222268"/>
                </a:solidFill>
              </a:rPr>
              <a:t>T</a:t>
            </a:r>
            <a:r>
              <a:rPr lang="pt-BR" sz="2800" b="1" baseline="-25000" dirty="0">
                <a:solidFill>
                  <a:srgbClr val="222268"/>
                </a:solidFill>
              </a:rPr>
              <a:t>2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 bwMode="auto">
          <a:xfrm>
            <a:off x="291767" y="274569"/>
            <a:ext cx="9087977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CONCEITO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733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3" grpId="0" animBg="1"/>
      <p:bldP spid="19" grpId="0" animBg="1"/>
      <p:bldP spid="5" grpId="0" animBg="1"/>
      <p:bldP spid="6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389211" y="26828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COMPARATIVO DE CONDUTIVIDADES TÉRMICAS “</a:t>
            </a:r>
            <a:r>
              <a:rPr lang="pt-BR" sz="36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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667" y="1132384"/>
            <a:ext cx="9580952" cy="7409524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atte">
            <a:bevelT w="298450" h="203200" prst="artDeco"/>
          </a:sp3d>
        </p:spPr>
      </p:pic>
    </p:spTree>
    <p:extLst>
      <p:ext uri="{BB962C8B-B14F-4D97-AF65-F5344CB8AC3E}">
        <p14:creationId xmlns:p14="http://schemas.microsoft.com/office/powerpoint/2010/main" val="1622365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109868" y="175301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A “</a:t>
            </a:r>
            <a:r>
              <a:rPr lang="pt-BR" sz="28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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 VARIA COM A DENSIDADE E A POROSIDADE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731" y="2153328"/>
            <a:ext cx="91440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ector de seta reta 19"/>
          <p:cNvCxnSpPr>
            <a:cxnSpLocks noChangeShapeType="1"/>
            <a:endCxn id="26" idx="0"/>
          </p:cNvCxnSpPr>
          <p:nvPr/>
        </p:nvCxnSpPr>
        <p:spPr bwMode="auto">
          <a:xfrm>
            <a:off x="6149851" y="5084032"/>
            <a:ext cx="271389" cy="150313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ector de seta reta 20"/>
          <p:cNvCxnSpPr>
            <a:cxnSpLocks noChangeShapeType="1"/>
          </p:cNvCxnSpPr>
          <p:nvPr/>
        </p:nvCxnSpPr>
        <p:spPr bwMode="auto">
          <a:xfrm flipH="1">
            <a:off x="6552812" y="5156013"/>
            <a:ext cx="749167" cy="1446411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onector de seta reta 21"/>
          <p:cNvCxnSpPr>
            <a:cxnSpLocks noChangeShapeType="1"/>
          </p:cNvCxnSpPr>
          <p:nvPr/>
        </p:nvCxnSpPr>
        <p:spPr bwMode="auto">
          <a:xfrm>
            <a:off x="11190412" y="4017478"/>
            <a:ext cx="1411936" cy="355100"/>
          </a:xfrm>
          <a:prstGeom prst="straightConnector1">
            <a:avLst/>
          </a:prstGeom>
          <a:noFill/>
          <a:ln w="25400" cap="rnd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ector de seta reta 22"/>
          <p:cNvCxnSpPr>
            <a:cxnSpLocks noChangeShapeType="1"/>
          </p:cNvCxnSpPr>
          <p:nvPr/>
        </p:nvCxnSpPr>
        <p:spPr bwMode="auto">
          <a:xfrm>
            <a:off x="11190412" y="3004592"/>
            <a:ext cx="1489918" cy="1223640"/>
          </a:xfrm>
          <a:prstGeom prst="straightConnector1">
            <a:avLst/>
          </a:prstGeom>
          <a:noFill/>
          <a:ln w="25400" cap="rnd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Conector de seta reta 23"/>
          <p:cNvCxnSpPr>
            <a:cxnSpLocks noChangeShapeType="1"/>
          </p:cNvCxnSpPr>
          <p:nvPr/>
        </p:nvCxnSpPr>
        <p:spPr bwMode="auto">
          <a:xfrm>
            <a:off x="5843811" y="3113117"/>
            <a:ext cx="772596" cy="120158"/>
          </a:xfrm>
          <a:prstGeom prst="straightConnector1">
            <a:avLst/>
          </a:prstGeom>
          <a:noFill/>
          <a:ln w="25400" cap="rnd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Conector de seta reta 24"/>
          <p:cNvCxnSpPr>
            <a:cxnSpLocks noChangeShapeType="1"/>
          </p:cNvCxnSpPr>
          <p:nvPr/>
        </p:nvCxnSpPr>
        <p:spPr bwMode="auto">
          <a:xfrm flipV="1">
            <a:off x="5891842" y="3476212"/>
            <a:ext cx="782346" cy="498708"/>
          </a:xfrm>
          <a:prstGeom prst="straightConnector1">
            <a:avLst/>
          </a:prstGeom>
          <a:noFill/>
          <a:ln w="25400" cap="rnd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240" y="6587169"/>
            <a:ext cx="1080000" cy="1067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244" y="4017478"/>
            <a:ext cx="1080000" cy="106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355" y="2680535"/>
            <a:ext cx="1080000" cy="1105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upo 29"/>
          <p:cNvGrpSpPr/>
          <p:nvPr/>
        </p:nvGrpSpPr>
        <p:grpSpPr>
          <a:xfrm>
            <a:off x="2993529" y="8099494"/>
            <a:ext cx="11346184" cy="487753"/>
            <a:chOff x="832267" y="8966403"/>
            <a:chExt cx="11346184" cy="487753"/>
          </a:xfrm>
        </p:grpSpPr>
        <p:sp>
          <p:nvSpPr>
            <p:cNvPr id="31" name="CaixaDeTexto 2"/>
            <p:cNvSpPr txBox="1">
              <a:spLocks noChangeArrowheads="1"/>
            </p:cNvSpPr>
            <p:nvPr/>
          </p:nvSpPr>
          <p:spPr bwMode="auto">
            <a:xfrm>
              <a:off x="832267" y="8966403"/>
              <a:ext cx="1134618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 anchorCtr="0">
              <a:spAutoFit/>
            </a:bodyPr>
            <a:lstStyle>
              <a:lvl1pPr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1pPr>
              <a:lvl2pPr marL="742950" indent="-28575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2pPr>
              <a:lvl3pPr marL="11430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3pPr>
              <a:lvl4pPr marL="16002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4pPr>
              <a:lvl5pPr marL="20574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9pPr>
            </a:lstStyle>
            <a:p>
              <a:pPr eaLnBrk="1" hangingPunct="1"/>
              <a:r>
                <a:rPr lang="pt-BR" sz="2400" b="1" dirty="0"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  <a:solidFill>
                    <a:srgbClr val="000099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itchFamily="34" charset="0"/>
                  <a:cs typeface="Calibri" pitchFamily="34" charset="0"/>
                </a:rPr>
                <a:t>— </a:t>
              </a:r>
              <a:r>
                <a:rPr lang="pt-BR" sz="2400" b="1" dirty="0">
                  <a:solidFill>
                    <a:srgbClr val="000099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Polietileno Expandido               </a:t>
              </a:r>
              <a:r>
                <a:rPr lang="pt-BR" sz="2400" b="1" dirty="0">
                  <a:solidFill>
                    <a:srgbClr val="000099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itchFamily="34" charset="0"/>
                  <a:cs typeface="Calibri" pitchFamily="34" charset="0"/>
                </a:rPr>
                <a:t>  </a:t>
              </a:r>
              <a:r>
                <a:rPr lang="pt-BR" sz="2400" b="1" dirty="0">
                  <a:ln w="19050">
                    <a:solidFill>
                      <a:srgbClr val="FF0000"/>
                    </a:solidFill>
                  </a:ln>
                  <a:solidFill>
                    <a:srgbClr val="FF0000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itchFamily="34" charset="0"/>
                  <a:cs typeface="Calibri" pitchFamily="34" charset="0"/>
                </a:rPr>
                <a:t>— </a:t>
              </a:r>
              <a:r>
                <a:rPr lang="pt-BR" sz="2400" b="1" dirty="0">
                  <a:solidFill>
                    <a:srgbClr val="FF0000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Espuma </a:t>
              </a:r>
              <a:r>
                <a:rPr lang="pt-BR" sz="2400" b="1" dirty="0" err="1">
                  <a:solidFill>
                    <a:srgbClr val="FF0000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Elastomérica</a:t>
              </a:r>
              <a:r>
                <a:rPr lang="pt-BR" sz="2400" b="1" dirty="0">
                  <a:solidFill>
                    <a:srgbClr val="FF0000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2400" b="1" dirty="0">
                  <a:solidFill>
                    <a:schemeClr val="tx1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rial" pitchFamily="34" charset="0"/>
                </a:rPr>
                <a:t>AF/</a:t>
              </a:r>
              <a:r>
                <a:rPr lang="pt-BR" sz="2400" b="1" dirty="0" err="1">
                  <a:solidFill>
                    <a:schemeClr val="tx1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rial" pitchFamily="34" charset="0"/>
                </a:rPr>
                <a:t>Armaflex</a:t>
              </a:r>
              <a:r>
                <a:rPr lang="pt-BR" sz="2400" b="1" baseline="30000" dirty="0">
                  <a:solidFill>
                    <a:schemeClr val="tx1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/>
                  <a:cs typeface="Arial"/>
                </a:rPr>
                <a:t>®</a:t>
              </a:r>
              <a:r>
                <a:rPr lang="pt-BR" sz="2400" b="1" dirty="0">
                  <a:solidFill>
                    <a:schemeClr val="tx1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sz="2400" b="1" dirty="0">
                  <a:solidFill>
                    <a:schemeClr val="tx1"/>
                  </a:solidFill>
                  <a:effectLst>
                    <a:outerShdw blurRad="190500" dist="190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anose="020F0704030504030204" pitchFamily="34" charset="0"/>
                  <a:cs typeface="Arial" pitchFamily="34" charset="0"/>
                </a:rPr>
                <a:t>BR</a:t>
              </a:r>
            </a:p>
          </p:txBody>
        </p:sp>
        <p:pic>
          <p:nvPicPr>
            <p:cNvPr id="32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926" y="8986156"/>
              <a:ext cx="1190979" cy="46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5539680" y="2356520"/>
            <a:ext cx="1762299" cy="2796999"/>
            <a:chOff x="5539680" y="2356520"/>
            <a:chExt cx="1762299" cy="2796999"/>
          </a:xfrm>
        </p:grpSpPr>
        <p:cxnSp>
          <p:nvCxnSpPr>
            <p:cNvPr id="3" name="Conector reto 2"/>
            <p:cNvCxnSpPr/>
            <p:nvPr/>
          </p:nvCxnSpPr>
          <p:spPr>
            <a:xfrm>
              <a:off x="5539680" y="2500536"/>
              <a:ext cx="608263" cy="2583496"/>
            </a:xfrm>
            <a:prstGeom prst="line">
              <a:avLst/>
            </a:prstGeom>
            <a:ln w="317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upo 1"/>
            <p:cNvGrpSpPr/>
            <p:nvPr/>
          </p:nvGrpSpPr>
          <p:grpSpPr>
            <a:xfrm>
              <a:off x="5577297" y="2356520"/>
              <a:ext cx="1724682" cy="2796999"/>
              <a:chOff x="5577297" y="2356520"/>
              <a:chExt cx="1724682" cy="2796999"/>
            </a:xfrm>
          </p:grpSpPr>
          <p:cxnSp>
            <p:nvCxnSpPr>
              <p:cNvPr id="52" name="Conector reto 51"/>
              <p:cNvCxnSpPr/>
              <p:nvPr/>
            </p:nvCxnSpPr>
            <p:spPr>
              <a:xfrm>
                <a:off x="5577297" y="2356520"/>
                <a:ext cx="817802" cy="236441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ector reto 55"/>
              <p:cNvCxnSpPr/>
              <p:nvPr/>
            </p:nvCxnSpPr>
            <p:spPr>
              <a:xfrm>
                <a:off x="6389685" y="4709733"/>
                <a:ext cx="912294" cy="44378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o 6"/>
          <p:cNvGrpSpPr/>
          <p:nvPr/>
        </p:nvGrpSpPr>
        <p:grpSpPr>
          <a:xfrm>
            <a:off x="6147551" y="2644552"/>
            <a:ext cx="5765321" cy="2508967"/>
            <a:chOff x="6147551" y="2644552"/>
            <a:chExt cx="5765321" cy="2508967"/>
          </a:xfrm>
        </p:grpSpPr>
        <p:grpSp>
          <p:nvGrpSpPr>
            <p:cNvPr id="6" name="Grupo 5"/>
            <p:cNvGrpSpPr/>
            <p:nvPr/>
          </p:nvGrpSpPr>
          <p:grpSpPr>
            <a:xfrm>
              <a:off x="6147551" y="2644552"/>
              <a:ext cx="5762940" cy="2424225"/>
              <a:chOff x="6147551" y="2644552"/>
              <a:chExt cx="5762940" cy="2424225"/>
            </a:xfrm>
          </p:grpSpPr>
          <p:cxnSp>
            <p:nvCxnSpPr>
              <p:cNvPr id="11" name="Conector reto 10"/>
              <p:cNvCxnSpPr/>
              <p:nvPr/>
            </p:nvCxnSpPr>
            <p:spPr>
              <a:xfrm flipV="1">
                <a:off x="6147551" y="4973282"/>
                <a:ext cx="650372" cy="95495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/>
              <p:cNvCxnSpPr/>
              <p:nvPr/>
            </p:nvCxnSpPr>
            <p:spPr>
              <a:xfrm flipV="1">
                <a:off x="6797923" y="4564674"/>
                <a:ext cx="648072" cy="408608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/>
              <p:cNvCxnSpPr/>
              <p:nvPr/>
            </p:nvCxnSpPr>
            <p:spPr>
              <a:xfrm flipV="1">
                <a:off x="7445995" y="4258612"/>
                <a:ext cx="844418" cy="306062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>
              <a:xfrm flipV="1">
                <a:off x="8290413" y="3974919"/>
                <a:ext cx="453634" cy="283693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7"/>
              <p:cNvCxnSpPr/>
              <p:nvPr/>
            </p:nvCxnSpPr>
            <p:spPr>
              <a:xfrm flipV="1">
                <a:off x="8735030" y="3586989"/>
                <a:ext cx="1258659" cy="387930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/>
              <p:cNvCxnSpPr/>
              <p:nvPr/>
            </p:nvCxnSpPr>
            <p:spPr>
              <a:xfrm flipV="1">
                <a:off x="9993689" y="2644552"/>
                <a:ext cx="1916802" cy="942438"/>
              </a:xfrm>
              <a:prstGeom prst="line">
                <a:avLst/>
              </a:prstGeom>
              <a:ln w="28575">
                <a:solidFill>
                  <a:srgbClr val="00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upo 3"/>
            <p:cNvGrpSpPr/>
            <p:nvPr/>
          </p:nvGrpSpPr>
          <p:grpSpPr>
            <a:xfrm>
              <a:off x="7301979" y="3694622"/>
              <a:ext cx="4610893" cy="1458897"/>
              <a:chOff x="7299598" y="3659567"/>
              <a:chExt cx="4610893" cy="1458897"/>
            </a:xfrm>
          </p:grpSpPr>
          <p:cxnSp>
            <p:nvCxnSpPr>
              <p:cNvPr id="59" name="Conector reto 58"/>
              <p:cNvCxnSpPr/>
              <p:nvPr/>
            </p:nvCxnSpPr>
            <p:spPr>
              <a:xfrm flipV="1">
                <a:off x="7299598" y="5111395"/>
                <a:ext cx="506437" cy="706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to 61"/>
              <p:cNvCxnSpPr/>
              <p:nvPr/>
            </p:nvCxnSpPr>
            <p:spPr>
              <a:xfrm flipV="1">
                <a:off x="7806035" y="4960303"/>
                <a:ext cx="864096" cy="15109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to 64"/>
              <p:cNvCxnSpPr/>
              <p:nvPr/>
            </p:nvCxnSpPr>
            <p:spPr>
              <a:xfrm flipV="1">
                <a:off x="8666621" y="4588373"/>
                <a:ext cx="989224" cy="37089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ector reto 67"/>
              <p:cNvCxnSpPr/>
              <p:nvPr/>
            </p:nvCxnSpPr>
            <p:spPr>
              <a:xfrm flipV="1">
                <a:off x="9655845" y="3659567"/>
                <a:ext cx="2254646" cy="92880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Retângulo 80"/>
          <p:cNvSpPr/>
          <p:nvPr/>
        </p:nvSpPr>
        <p:spPr>
          <a:xfrm>
            <a:off x="5539680" y="2356520"/>
            <a:ext cx="6370811" cy="378613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533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/>
        </p:nvSpPr>
        <p:spPr bwMode="auto">
          <a:xfrm>
            <a:off x="249256" y="195351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COMO EVITAR A CONDENSAÇÃO?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882" y="3558914"/>
            <a:ext cx="7559675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763B00"/>
              </a:clrFrom>
              <a:clrTo>
                <a:srgbClr val="763B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0"/>
          <a:stretch/>
        </p:blipFill>
        <p:spPr bwMode="auto">
          <a:xfrm>
            <a:off x="5476132" y="2651323"/>
            <a:ext cx="7350283" cy="3402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1" name="Grupo 20"/>
          <p:cNvGrpSpPr>
            <a:grpSpLocks/>
          </p:cNvGrpSpPr>
          <p:nvPr/>
        </p:nvGrpSpPr>
        <p:grpSpPr bwMode="auto">
          <a:xfrm>
            <a:off x="12461056" y="8308262"/>
            <a:ext cx="4879207" cy="484579"/>
            <a:chOff x="3574866" y="9053264"/>
            <a:chExt cx="4878893" cy="484632"/>
          </a:xfrm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CaixaDeTexto 7"/>
            <p:cNvSpPr txBox="1">
              <a:spLocks noChangeArrowheads="1"/>
            </p:cNvSpPr>
            <p:nvPr/>
          </p:nvSpPr>
          <p:spPr bwMode="auto">
            <a:xfrm>
              <a:off x="3574866" y="9110419"/>
              <a:ext cx="377772" cy="338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1pPr>
              <a:lvl2pPr marL="742950" indent="-28575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2pPr>
              <a:lvl3pPr marL="11430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3pPr>
              <a:lvl4pPr marL="16002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4pPr>
              <a:lvl5pPr marL="20574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sz="1600" b="1" dirty="0" err="1"/>
                <a:t>T</a:t>
              </a:r>
              <a:r>
                <a:rPr lang="pt-BR" sz="1600" b="1" baseline="-25000" dirty="0" err="1"/>
                <a:t>o</a:t>
              </a:r>
              <a:endParaRPr lang="pt-BR" sz="1600" b="1" baseline="-25000" dirty="0"/>
            </a:p>
          </p:txBody>
        </p:sp>
        <p:sp>
          <p:nvSpPr>
            <p:cNvPr id="23" name="Seta para a direita 8"/>
            <p:cNvSpPr>
              <a:spLocks noChangeArrowheads="1"/>
            </p:cNvSpPr>
            <p:nvPr/>
          </p:nvSpPr>
          <p:spPr bwMode="auto">
            <a:xfrm>
              <a:off x="4198144" y="9053264"/>
              <a:ext cx="978408" cy="484632"/>
            </a:xfrm>
            <a:prstGeom prst="rightArrow">
              <a:avLst>
                <a:gd name="adj1" fmla="val 50000"/>
                <a:gd name="adj2" fmla="val 50004"/>
              </a:avLst>
            </a:prstGeom>
            <a:solidFill>
              <a:srgbClr val="FF0000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1600" b="1"/>
            </a:p>
          </p:txBody>
        </p:sp>
        <p:sp>
          <p:nvSpPr>
            <p:cNvPr id="24" name="CaixaDeTexto 9"/>
            <p:cNvSpPr txBox="1">
              <a:spLocks noChangeArrowheads="1"/>
            </p:cNvSpPr>
            <p:nvPr/>
          </p:nvSpPr>
          <p:spPr bwMode="auto">
            <a:xfrm>
              <a:off x="5195576" y="9110419"/>
              <a:ext cx="3258183" cy="338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1pPr>
              <a:lvl2pPr marL="742950" indent="-28575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2pPr>
              <a:lvl3pPr marL="11430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3pPr>
              <a:lvl4pPr marL="16002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4pPr>
              <a:lvl5pPr marL="2057400" indent="-228600" eaLnBrk="0" hangingPunct="0"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000000"/>
                  </a:solidFill>
                  <a:latin typeface="Arial" charset="0"/>
                  <a:sym typeface="GillSans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pt-BR" sz="1600" b="1" dirty="0"/>
                <a:t>Carta Psicrométrica (</a:t>
              </a:r>
              <a:r>
                <a:rPr lang="pt-BR" sz="1600" b="1" dirty="0">
                  <a:sym typeface="Symbol" pitchFamily="18" charset="2"/>
                </a:rPr>
                <a:t>: </a:t>
              </a:r>
              <a:r>
                <a:rPr lang="pt-BR" sz="1600" b="1" dirty="0" err="1">
                  <a:sym typeface="Symbol" pitchFamily="18" charset="2"/>
                </a:rPr>
                <a:t>T</a:t>
              </a:r>
              <a:r>
                <a:rPr lang="pt-BR" sz="1600" b="1" baseline="-25000" dirty="0" err="1">
                  <a:sym typeface="Symbol" pitchFamily="18" charset="2"/>
                </a:rPr>
                <a:t>a</a:t>
              </a:r>
              <a:r>
                <a:rPr lang="pt-BR" sz="1600" b="1" dirty="0">
                  <a:sym typeface="Symbol" pitchFamily="18" charset="2"/>
                </a:rPr>
                <a:t> e UR)</a:t>
              </a:r>
              <a:endParaRPr lang="pt-BR" sz="1600" b="1" dirty="0"/>
            </a:p>
          </p:txBody>
        </p:sp>
      </p:grpSp>
      <p:pic>
        <p:nvPicPr>
          <p:cNvPr id="25" name="Imagem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0651" y="4978246"/>
            <a:ext cx="3416767" cy="3031003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304800" dist="292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3" y="1022738"/>
            <a:ext cx="2480189" cy="2140795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6757" flipH="1">
            <a:off x="633990" y="1815226"/>
            <a:ext cx="676943" cy="1631169"/>
          </a:xfrm>
          <a:prstGeom prst="rect">
            <a:avLst/>
          </a:prstGeom>
          <a:effectLst>
            <a:outerShdw blurRad="215900" dist="127000" dir="2700000" algn="tl" rotWithShape="0">
              <a:prstClr val="black">
                <a:alpha val="34000"/>
              </a:prstClr>
            </a:outerShdw>
          </a:effectLst>
        </p:spPr>
      </p:pic>
      <p:sp>
        <p:nvSpPr>
          <p:cNvPr id="28" name="Texto explicativo retangular com cantos arredondados 1"/>
          <p:cNvSpPr>
            <a:spLocks noChangeArrowheads="1"/>
          </p:cNvSpPr>
          <p:nvPr/>
        </p:nvSpPr>
        <p:spPr bwMode="auto">
          <a:xfrm>
            <a:off x="11046395" y="940112"/>
            <a:ext cx="1920875" cy="783193"/>
          </a:xfrm>
          <a:prstGeom prst="wedgeRoundRectCallout">
            <a:avLst>
              <a:gd name="adj1" fmla="val -120472"/>
              <a:gd name="adj2" fmla="val 264365"/>
              <a:gd name="adj3" fmla="val 16667"/>
            </a:avLst>
          </a:prstGeom>
          <a:solidFill>
            <a:schemeClr val="bg2"/>
          </a:solidFill>
          <a:ln w="25400" algn="ctr">
            <a:solidFill>
              <a:schemeClr val="accent4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 anchorCtr="0">
            <a:spAutoFit/>
          </a:bodyPr>
          <a:lstStyle/>
          <a:p>
            <a:pPr>
              <a:defRPr/>
            </a:pPr>
            <a:r>
              <a:rPr lang="pt-BR" b="1" dirty="0" err="1"/>
              <a:t>T</a:t>
            </a:r>
            <a:r>
              <a:rPr lang="pt-BR" b="1" baseline="-25000" dirty="0" err="1"/>
              <a:t>s</a:t>
            </a:r>
            <a:r>
              <a:rPr lang="pt-BR" b="1" dirty="0"/>
              <a:t> &gt;</a:t>
            </a:r>
            <a:r>
              <a:rPr lang="pt-BR" b="1" dirty="0">
                <a:sym typeface="Symbol" pitchFamily="18" charset="2"/>
              </a:rPr>
              <a:t> </a:t>
            </a:r>
            <a:r>
              <a:rPr lang="pt-BR" b="1" dirty="0" err="1"/>
              <a:t>T</a:t>
            </a:r>
            <a:r>
              <a:rPr lang="pt-BR" b="1" baseline="-25000" dirty="0" err="1"/>
              <a:t>o</a:t>
            </a:r>
            <a:endParaRPr lang="pt-BR" b="1" baseline="-25000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1813" flipH="1">
            <a:off x="3915220" y="4378494"/>
            <a:ext cx="676943" cy="1631169"/>
          </a:xfrm>
          <a:prstGeom prst="rect">
            <a:avLst/>
          </a:prstGeom>
          <a:effectLst>
            <a:outerShdw blurRad="215900" dist="127000" dir="2700000" algn="tl" rotWithShape="0">
              <a:prstClr val="black">
                <a:alpha val="34000"/>
              </a:prstClr>
            </a:outerShdw>
          </a:effectLst>
        </p:spPr>
      </p:pic>
      <p:sp>
        <p:nvSpPr>
          <p:cNvPr id="30" name="Texto explicativo retangular com cantos arredondados 1"/>
          <p:cNvSpPr>
            <a:spLocks noChangeArrowheads="1"/>
          </p:cNvSpPr>
          <p:nvPr/>
        </p:nvSpPr>
        <p:spPr bwMode="auto">
          <a:xfrm>
            <a:off x="5574049" y="1816206"/>
            <a:ext cx="1920875" cy="783193"/>
          </a:xfrm>
          <a:prstGeom prst="wedgeRoundRectCallout">
            <a:avLst>
              <a:gd name="adj1" fmla="val 60292"/>
              <a:gd name="adj2" fmla="val 234388"/>
              <a:gd name="adj3" fmla="val 16667"/>
            </a:avLst>
          </a:prstGeom>
          <a:solidFill>
            <a:schemeClr val="bg2"/>
          </a:solidFill>
          <a:ln w="25400" algn="ctr">
            <a:solidFill>
              <a:schemeClr val="accent4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 anchorCtr="0">
            <a:spAutoFit/>
          </a:bodyPr>
          <a:lstStyle/>
          <a:p>
            <a:pPr>
              <a:defRPr/>
            </a:pPr>
            <a:r>
              <a:rPr lang="pt-BR" b="1" dirty="0" err="1"/>
              <a:t>T</a:t>
            </a:r>
            <a:r>
              <a:rPr lang="pt-BR" b="1" baseline="-25000" dirty="0" err="1"/>
              <a:t>s</a:t>
            </a:r>
            <a:r>
              <a:rPr lang="pt-BR" b="1" dirty="0"/>
              <a:t> &lt;</a:t>
            </a:r>
            <a:r>
              <a:rPr lang="pt-BR" b="1" dirty="0">
                <a:sym typeface="Symbol" pitchFamily="18" charset="2"/>
              </a:rPr>
              <a:t> </a:t>
            </a:r>
            <a:r>
              <a:rPr lang="pt-BR" b="1" dirty="0" err="1"/>
              <a:t>T</a:t>
            </a:r>
            <a:r>
              <a:rPr lang="pt-BR" b="1" baseline="-25000" dirty="0" err="1"/>
              <a:t>o</a:t>
            </a:r>
            <a:endParaRPr lang="pt-BR" b="1" baseline="-25000" dirty="0"/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831651" y="5399133"/>
            <a:ext cx="9073008" cy="304146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lIns="0" tIns="0" rIns="91429" bIns="0" anchor="ctr" anchorCtr="1"/>
          <a:lstStyle/>
          <a:p>
            <a:pPr>
              <a:defRPr/>
            </a:pPr>
            <a:r>
              <a:rPr lang="pt-BR" sz="2800" b="1" dirty="0">
                <a:latin typeface="Trebuchet MS" pitchFamily="34" charset="0"/>
              </a:rPr>
              <a:t>A </a:t>
            </a:r>
            <a:r>
              <a:rPr lang="pt-BR" sz="2800" b="1" dirty="0">
                <a:solidFill>
                  <a:srgbClr val="000099"/>
                </a:solidFill>
                <a:latin typeface="Trebuchet MS" pitchFamily="34" charset="0"/>
              </a:rPr>
              <a:t>“ESPESSURA DO ISOLAMENTO”</a:t>
            </a:r>
          </a:p>
          <a:p>
            <a:pPr>
              <a:defRPr/>
            </a:pPr>
            <a:r>
              <a:rPr lang="pt-BR" sz="2800" b="1" dirty="0">
                <a:solidFill>
                  <a:srgbClr val="000099"/>
                </a:solidFill>
                <a:latin typeface="Trebuchet MS" pitchFamily="34" charset="0"/>
              </a:rPr>
              <a:t> </a:t>
            </a:r>
            <a:r>
              <a:rPr lang="pt-BR" sz="2800" b="1" dirty="0">
                <a:latin typeface="Trebuchet MS" pitchFamily="34" charset="0"/>
              </a:rPr>
              <a:t>deverá ser calculada de forma que a </a:t>
            </a:r>
          </a:p>
          <a:p>
            <a:pPr>
              <a:defRPr/>
            </a:pPr>
            <a:r>
              <a:rPr lang="pt-BR" sz="2800" b="1" dirty="0">
                <a:solidFill>
                  <a:srgbClr val="FF0000"/>
                </a:solidFill>
                <a:latin typeface="Trebuchet MS" pitchFamily="34" charset="0"/>
              </a:rPr>
              <a:t>Temperatura de Face (</a:t>
            </a:r>
            <a:r>
              <a:rPr lang="pt-BR" sz="2800" b="1" dirty="0" err="1">
                <a:solidFill>
                  <a:srgbClr val="FF0000"/>
                </a:solidFill>
                <a:latin typeface="Trebuchet MS" pitchFamily="34" charset="0"/>
              </a:rPr>
              <a:t>T</a:t>
            </a:r>
            <a:r>
              <a:rPr lang="pt-BR" sz="2800" b="1" baseline="-25000" dirty="0" err="1">
                <a:solidFill>
                  <a:srgbClr val="FF0000"/>
                </a:solidFill>
                <a:latin typeface="Trebuchet MS" pitchFamily="34" charset="0"/>
              </a:rPr>
              <a:t>s</a:t>
            </a:r>
            <a:r>
              <a:rPr lang="pt-BR" sz="2800" b="1" dirty="0">
                <a:solidFill>
                  <a:srgbClr val="FF0000"/>
                </a:solidFill>
                <a:latin typeface="Trebuchet MS" pitchFamily="34" charset="0"/>
              </a:rPr>
              <a:t>) </a:t>
            </a:r>
          </a:p>
          <a:p>
            <a:pPr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</a:rPr>
              <a:t>do sistema </a:t>
            </a:r>
            <a:r>
              <a:rPr lang="pt-BR" sz="2800" b="1" dirty="0">
                <a:latin typeface="Trebuchet MS" pitchFamily="34" charset="0"/>
              </a:rPr>
              <a:t>seja superior à</a:t>
            </a:r>
            <a:r>
              <a:rPr lang="pt-BR" sz="28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</a:p>
          <a:p>
            <a:pPr>
              <a:defRPr/>
            </a:pPr>
            <a:r>
              <a:rPr lang="pt-BR" sz="2800" b="1" dirty="0">
                <a:solidFill>
                  <a:srgbClr val="FF0000"/>
                </a:solidFill>
                <a:latin typeface="Trebuchet MS" pitchFamily="34" charset="0"/>
              </a:rPr>
              <a:t>Temperatura de Orvalho (</a:t>
            </a:r>
            <a:r>
              <a:rPr lang="pt-BR" sz="2800" b="1" dirty="0" err="1">
                <a:solidFill>
                  <a:srgbClr val="FF0000"/>
                </a:solidFill>
                <a:latin typeface="Trebuchet MS" pitchFamily="34" charset="0"/>
              </a:rPr>
              <a:t>T</a:t>
            </a:r>
            <a:r>
              <a:rPr lang="pt-BR" sz="2800" b="1" baseline="-25000" dirty="0" err="1">
                <a:solidFill>
                  <a:srgbClr val="FF0000"/>
                </a:solidFill>
                <a:latin typeface="Trebuchet MS" pitchFamily="34" charset="0"/>
              </a:rPr>
              <a:t>o</a:t>
            </a:r>
            <a:r>
              <a:rPr lang="pt-BR" sz="2800" b="1" dirty="0">
                <a:solidFill>
                  <a:srgbClr val="FF0000"/>
                </a:solidFill>
                <a:latin typeface="Trebuchet MS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907976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 animBg="1"/>
      <p:bldP spid="30" grpId="0" animBg="1"/>
      <p:bldP spid="30" grpId="1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389211" y="178197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INSTALAÇÃO: BOAS PRÁTICAS E RECOMENDAÇÕES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167731" y="1060376"/>
            <a:ext cx="130048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800" b="1" dirty="0">
                <a:solidFill>
                  <a:srgbClr val="0097D7"/>
                </a:solidFill>
                <a:latin typeface="Arial"/>
              </a:rPr>
              <a:t>Proteção contra UV e Choques Mecânicos - Revestimentos Metálicos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697" y="4309119"/>
            <a:ext cx="3713163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 bwMode="auto">
          <a:xfrm>
            <a:off x="4221715" y="1708448"/>
            <a:ext cx="88998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5" bIns="0" anchor="ctr">
            <a:spAutoFit/>
          </a:bodyPr>
          <a:lstStyle>
            <a:defPPr>
              <a:defRPr lang="en-US"/>
            </a:defPPr>
            <a:lvl1pPr marL="38100" eaLnBrk="0" hangingPunct="0">
              <a:spcBef>
                <a:spcPts val="0"/>
              </a:spcBef>
              <a:defRPr sz="3600" b="1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pt-BR" sz="2800" dirty="0">
                <a:sym typeface="Trebuchet MS" pitchFamily="34" charset="0"/>
              </a:rPr>
              <a:t>INFLUÊNCIA DA “RADIAÇÃO” NA CONDENSAÇÃO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32" y="4365791"/>
            <a:ext cx="7559675" cy="17192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763B00"/>
              </a:clrFrom>
              <a:clrTo>
                <a:srgbClr val="763B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/>
          <a:stretch/>
        </p:blipFill>
        <p:spPr bwMode="auto">
          <a:xfrm>
            <a:off x="4143913" y="4140799"/>
            <a:ext cx="7118507" cy="20478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79"/>
          <a:stretch/>
        </p:blipFill>
        <p:spPr bwMode="auto">
          <a:xfrm>
            <a:off x="8399784" y="3892754"/>
            <a:ext cx="3135102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35" r="-1"/>
          <a:stretch/>
        </p:blipFill>
        <p:spPr bwMode="auto">
          <a:xfrm>
            <a:off x="6589215" y="4330357"/>
            <a:ext cx="2761589" cy="22987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o explicativo retangular com cantos arredondados 18"/>
          <p:cNvSpPr>
            <a:spLocks noChangeArrowheads="1"/>
          </p:cNvSpPr>
          <p:nvPr/>
        </p:nvSpPr>
        <p:spPr bwMode="auto">
          <a:xfrm>
            <a:off x="7839287" y="2500541"/>
            <a:ext cx="4935301" cy="1123701"/>
          </a:xfrm>
          <a:prstGeom prst="wedgeRoundRectCallout">
            <a:avLst>
              <a:gd name="adj1" fmla="val 4725"/>
              <a:gd name="adj2" fmla="val 120718"/>
              <a:gd name="adj3" fmla="val 16667"/>
            </a:avLst>
          </a:prstGeom>
          <a:solidFill>
            <a:srgbClr val="FFFF00"/>
          </a:solidFill>
          <a:ln w="25400" algn="ctr">
            <a:solidFill>
              <a:srgbClr val="000000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29" tIns="45715" rIns="91429" bIns="45715" anchor="ctr">
            <a:spAutoFit/>
          </a:bodyPr>
          <a:lstStyle/>
          <a:p>
            <a:r>
              <a:rPr lang="pt-BR" sz="2000" b="1" dirty="0"/>
              <a:t>Com Revestimento Metálico (</a:t>
            </a:r>
            <a:r>
              <a:rPr lang="pt-BR" sz="2000" b="1" dirty="0">
                <a:latin typeface="Arial"/>
                <a:cs typeface="Arial"/>
              </a:rPr>
              <a:t>Ԑ </a:t>
            </a:r>
            <a:r>
              <a:rPr lang="pt-BR" sz="2000" b="1" dirty="0"/>
              <a:t>= 0,13)</a:t>
            </a:r>
          </a:p>
          <a:p>
            <a:r>
              <a:rPr lang="pt-BR" sz="2000" b="1" dirty="0"/>
              <a:t>Para </a:t>
            </a:r>
            <a:r>
              <a:rPr lang="pt-BR" sz="2000" b="1" dirty="0" err="1"/>
              <a:t>T</a:t>
            </a:r>
            <a:r>
              <a:rPr lang="pt-BR" sz="2000" b="1" baseline="-25000" dirty="0" err="1"/>
              <a:t>s</a:t>
            </a:r>
            <a:r>
              <a:rPr lang="pt-BR" sz="2000" b="1" dirty="0"/>
              <a:t> = </a:t>
            </a:r>
            <a:r>
              <a:rPr lang="pt-BR" sz="2000" b="1" dirty="0" err="1"/>
              <a:t>T</a:t>
            </a:r>
            <a:r>
              <a:rPr lang="pt-BR" sz="2000" b="1" baseline="-25000" dirty="0" err="1"/>
              <a:t>o</a:t>
            </a:r>
            <a:r>
              <a:rPr lang="pt-BR" sz="2000" b="1" dirty="0"/>
              <a:t> = 26,2 ºC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Espessura Mínima = 41,6 mm</a:t>
            </a:r>
          </a:p>
        </p:txBody>
      </p:sp>
      <p:pic>
        <p:nvPicPr>
          <p:cNvPr id="20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48"/>
          <a:stretch/>
        </p:blipFill>
        <p:spPr bwMode="auto">
          <a:xfrm>
            <a:off x="6556021" y="4330038"/>
            <a:ext cx="27948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o explicativo retangular com cantos arredondados 20"/>
          <p:cNvSpPr>
            <a:spLocks noChangeArrowheads="1"/>
          </p:cNvSpPr>
          <p:nvPr/>
        </p:nvSpPr>
        <p:spPr bwMode="auto">
          <a:xfrm>
            <a:off x="2333427" y="2500536"/>
            <a:ext cx="4911792" cy="1123701"/>
          </a:xfrm>
          <a:prstGeom prst="wedgeRoundRectCallout">
            <a:avLst>
              <a:gd name="adj1" fmla="val 36234"/>
              <a:gd name="adj2" fmla="val 163953"/>
              <a:gd name="adj3" fmla="val 16667"/>
            </a:avLst>
          </a:prstGeom>
          <a:solidFill>
            <a:srgbClr val="FFFF00"/>
          </a:solidFill>
          <a:ln w="25400" algn="ctr">
            <a:solidFill>
              <a:srgbClr val="000000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29" tIns="45715" rIns="91429" bIns="45715" anchor="ctr">
            <a:spAutoFit/>
          </a:bodyPr>
          <a:lstStyle/>
          <a:p>
            <a:r>
              <a:rPr lang="pt-BR" sz="2000" b="1" dirty="0"/>
              <a:t>Sem Revestimento Metálico (</a:t>
            </a:r>
            <a:r>
              <a:rPr lang="pt-BR" sz="2000" b="1" dirty="0">
                <a:latin typeface="Arial"/>
                <a:cs typeface="Arial"/>
              </a:rPr>
              <a:t>Ԑ </a:t>
            </a:r>
            <a:r>
              <a:rPr lang="pt-BR" sz="2000" b="1" dirty="0"/>
              <a:t>= 0,93)</a:t>
            </a:r>
          </a:p>
          <a:p>
            <a:r>
              <a:rPr lang="pt-BR" sz="2000" b="1" dirty="0"/>
              <a:t>Para </a:t>
            </a:r>
            <a:r>
              <a:rPr lang="pt-BR" sz="2000" b="1" dirty="0" err="1"/>
              <a:t>T</a:t>
            </a:r>
            <a:r>
              <a:rPr lang="pt-BR" sz="2000" b="1" baseline="-25000" dirty="0" err="1"/>
              <a:t>s</a:t>
            </a:r>
            <a:r>
              <a:rPr lang="pt-BR" sz="2000" b="1" dirty="0"/>
              <a:t> = </a:t>
            </a:r>
            <a:r>
              <a:rPr lang="pt-BR" sz="2000" b="1" dirty="0" err="1"/>
              <a:t>T</a:t>
            </a:r>
            <a:r>
              <a:rPr lang="pt-BR" sz="2000" b="1" baseline="-25000" dirty="0" err="1"/>
              <a:t>o</a:t>
            </a:r>
            <a:r>
              <a:rPr lang="pt-BR" sz="2000" b="1" dirty="0"/>
              <a:t> = 26,2 ºC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Espessura Mínima = 20 mm</a:t>
            </a:r>
          </a:p>
        </p:txBody>
      </p:sp>
      <p:sp>
        <p:nvSpPr>
          <p:cNvPr id="22" name="Texto explicativo retangular com cantos arredondados 21"/>
          <p:cNvSpPr>
            <a:spLocks noChangeArrowheads="1"/>
          </p:cNvSpPr>
          <p:nvPr/>
        </p:nvSpPr>
        <p:spPr bwMode="auto">
          <a:xfrm>
            <a:off x="4831936" y="6821016"/>
            <a:ext cx="5506516" cy="1464219"/>
          </a:xfrm>
          <a:prstGeom prst="wedgeRoundRectCallout">
            <a:avLst>
              <a:gd name="adj1" fmla="val 10065"/>
              <a:gd name="adj2" fmla="val -154462"/>
              <a:gd name="adj3" fmla="val 16667"/>
            </a:avLst>
          </a:prstGeom>
          <a:solidFill>
            <a:srgbClr val="FFFF00"/>
          </a:solidFill>
          <a:ln w="25400" algn="ctr">
            <a:solidFill>
              <a:srgbClr val="000000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29" tIns="45715" rIns="91429" bIns="45715" anchor="ctr">
            <a:spAutoFit/>
          </a:bodyPr>
          <a:lstStyle/>
          <a:p>
            <a:r>
              <a:rPr lang="pt-BR" sz="2000" b="1" dirty="0"/>
              <a:t>Com Revestimento Metálico (</a:t>
            </a:r>
            <a:r>
              <a:rPr lang="pt-BR" sz="2000" b="1" dirty="0">
                <a:latin typeface="Arial"/>
                <a:cs typeface="Arial"/>
              </a:rPr>
              <a:t>Ԑ </a:t>
            </a:r>
            <a:r>
              <a:rPr lang="pt-BR" sz="2000" b="1" dirty="0"/>
              <a:t>= 0,13)</a:t>
            </a:r>
          </a:p>
          <a:p>
            <a:r>
              <a:rPr lang="pt-BR" sz="2000" b="1" dirty="0"/>
              <a:t>Espessura do Isolamento = 20 mm</a:t>
            </a:r>
          </a:p>
          <a:p>
            <a:r>
              <a:rPr lang="pt-BR" sz="2000" b="1" dirty="0" err="1">
                <a:solidFill>
                  <a:srgbClr val="FF0000"/>
                </a:solidFill>
              </a:rPr>
              <a:t>T</a:t>
            </a:r>
            <a:r>
              <a:rPr lang="pt-BR" sz="2000" b="1" baseline="-25000" dirty="0" err="1">
                <a:solidFill>
                  <a:srgbClr val="FF0000"/>
                </a:solidFill>
              </a:rPr>
              <a:t>s</a:t>
            </a:r>
            <a:r>
              <a:rPr lang="pt-BR" sz="2000" b="1" dirty="0">
                <a:solidFill>
                  <a:srgbClr val="FF0000"/>
                </a:solidFill>
              </a:rPr>
              <a:t> = 22,4 ºC &lt; </a:t>
            </a:r>
            <a:r>
              <a:rPr lang="pt-BR" sz="2000" b="1" dirty="0" err="1">
                <a:solidFill>
                  <a:srgbClr val="FF0000"/>
                </a:solidFill>
              </a:rPr>
              <a:t>T</a:t>
            </a:r>
            <a:r>
              <a:rPr lang="pt-BR" sz="2000" b="1" baseline="-25000" dirty="0" err="1">
                <a:solidFill>
                  <a:srgbClr val="FF0000"/>
                </a:solidFill>
              </a:rPr>
              <a:t>o</a:t>
            </a:r>
            <a:endParaRPr lang="pt-BR" sz="2000" b="1" baseline="-25000" dirty="0">
              <a:solidFill>
                <a:srgbClr val="FF0000"/>
              </a:solidFill>
            </a:endParaRPr>
          </a:p>
          <a:p>
            <a:r>
              <a:rPr lang="pt-BR" sz="2000" b="1" dirty="0">
                <a:solidFill>
                  <a:srgbClr val="FF0000"/>
                </a:solidFill>
              </a:rPr>
              <a:t>OCORRE CONDENSAÇÃO SUPERFICIAL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925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4" grpId="0"/>
      <p:bldP spid="19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416F458-6056-FAB5-8FF6-B3E103D96C63}"/>
              </a:ext>
            </a:extLst>
          </p:cNvPr>
          <p:cNvSpPr/>
          <p:nvPr/>
        </p:nvSpPr>
        <p:spPr>
          <a:xfrm>
            <a:off x="965275" y="1226794"/>
            <a:ext cx="13609512" cy="708726"/>
          </a:xfrm>
          <a:prstGeom prst="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389211" y="297212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CONTROLE DA CONDENSAÇÃO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37283" y="1321602"/>
            <a:ext cx="13537504" cy="660400"/>
          </a:xfrm>
          <a:prstGeom prst="rect">
            <a:avLst/>
          </a:prstGeom>
          <a:noFill/>
        </p:spPr>
        <p:txBody>
          <a:bodyPr/>
          <a:lstStyle/>
          <a:p>
            <a:pPr marL="101600" indent="-1016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DANOS </a:t>
            </a:r>
            <a:r>
              <a:rPr lang="pt-BR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CAUSADOS</a:t>
            </a:r>
            <a:r>
              <a:rPr lang="pt-B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pt-BR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PELA CONDENSAÇÃO </a:t>
            </a:r>
            <a:r>
              <a:rPr lang="pt-B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NAS INSTALAÇÕES DE AR CONDICIONADO</a:t>
            </a:r>
          </a:p>
        </p:txBody>
      </p:sp>
      <p:pic>
        <p:nvPicPr>
          <p:cNvPr id="5" name="Picture 8" descr="C:\Documents and Settings\Antonio\My Documents\Borsatti\Arquivos\Apresentações\EN Projetistas 2010\Ceiling-water-da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2579" y="3468178"/>
            <a:ext cx="3715266" cy="2786449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10162510" y="5388585"/>
            <a:ext cx="3990050" cy="2652464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29371" y="2056071"/>
            <a:ext cx="10700096" cy="221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01600" indent="-1016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1C1C1C"/>
                </a:solidFill>
                <a:latin typeface="Arial"/>
              </a:rPr>
              <a:t> Deterioração de forros, paredes e outros elementos, causada pela infiltração de água </a:t>
            </a:r>
          </a:p>
          <a:p>
            <a:pPr marL="101600" indent="-1016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1C1C1C"/>
                </a:solidFill>
                <a:latin typeface="Arial"/>
              </a:rPr>
              <a:t> Proliferação de fungos e bactérias(MOFO).</a:t>
            </a:r>
          </a:p>
          <a:p>
            <a:pPr marL="101600" indent="-1016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1C1C1C"/>
                </a:solidFill>
                <a:latin typeface="Arial"/>
              </a:rPr>
              <a:t> Gastos com novos materiais para isolamento</a:t>
            </a:r>
          </a:p>
          <a:p>
            <a:pPr marL="101600" indent="-1016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1C1C1C"/>
                </a:solidFill>
                <a:latin typeface="Arial"/>
              </a:rPr>
              <a:t> Gastos com retrabalho para substituição do isolamento</a:t>
            </a:r>
          </a:p>
          <a:p>
            <a:pPr marL="101600" indent="-1016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pt-BR" sz="2000" b="1" i="1" dirty="0">
                <a:solidFill>
                  <a:srgbClr val="1C1C1C"/>
                </a:solidFill>
                <a:latin typeface="Arial"/>
              </a:rPr>
              <a:t> Referência negativa no mercado</a:t>
            </a:r>
          </a:p>
        </p:txBody>
      </p:sp>
      <p:pic>
        <p:nvPicPr>
          <p:cNvPr id="8" name="Picture 10" descr="C:\Documents and Settings\Antonio\My Documents\Borsatti\Arquivos\Apresentações\EN Projetistas 2010\Cópia de book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26" y="5777680"/>
            <a:ext cx="2100423" cy="2801595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9" name="Picture 11" descr="C:\Documents and Settings\Antonio\My Documents\Borsatti\Arquivos\Apresentações\EN Projetistas 2010\Cópia de ceiling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87977" y="6254627"/>
            <a:ext cx="3286544" cy="2464908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10" name="Picture 12" descr="C:\Documents and Settings\Antonio\My Documents\Borsatti\Arquivos\Apresentações\EN Projetistas 2010\Cópia de scene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7341" y="4668771"/>
            <a:ext cx="4228948" cy="3171711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3401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>
            <a:spLocks noChangeAspect="1"/>
          </p:cNvSpPr>
          <p:nvPr/>
        </p:nvSpPr>
        <p:spPr>
          <a:xfrm>
            <a:off x="6063456" y="2771249"/>
            <a:ext cx="2592388" cy="449421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22" name="Conector reto 21"/>
          <p:cNvCxnSpPr>
            <a:cxnSpLocks noChangeShapeType="1"/>
          </p:cNvCxnSpPr>
          <p:nvPr/>
        </p:nvCxnSpPr>
        <p:spPr bwMode="auto">
          <a:xfrm>
            <a:off x="8668544" y="2771249"/>
            <a:ext cx="0" cy="4494212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Retângulo 22"/>
          <p:cNvSpPr>
            <a:spLocks noChangeAspect="1"/>
          </p:cNvSpPr>
          <p:nvPr/>
        </p:nvSpPr>
        <p:spPr>
          <a:xfrm>
            <a:off x="8689181" y="2771249"/>
            <a:ext cx="2592388" cy="4494212"/>
          </a:xfrm>
          <a:prstGeom prst="rect">
            <a:avLst/>
          </a:prstGeom>
          <a:gradFill flip="none" rotWithShape="1">
            <a:gsLst>
              <a:gs pos="0">
                <a:srgbClr val="4F81BD">
                  <a:tint val="66000"/>
                  <a:satMod val="160000"/>
                </a:srgbClr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4" name="Retângulo 23"/>
          <p:cNvSpPr>
            <a:spLocks noChangeAspect="1"/>
          </p:cNvSpPr>
          <p:nvPr/>
        </p:nvSpPr>
        <p:spPr>
          <a:xfrm>
            <a:off x="8401844" y="2771249"/>
            <a:ext cx="533400" cy="4494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5" name="Seta para a direita listrada 24"/>
          <p:cNvSpPr>
            <a:spLocks noChangeAspect="1"/>
          </p:cNvSpPr>
          <p:nvPr/>
        </p:nvSpPr>
        <p:spPr>
          <a:xfrm>
            <a:off x="7340080" y="4583149"/>
            <a:ext cx="2650663" cy="864000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kern="0" dirty="0">
                <a:ln w="9525">
                  <a:solidFill>
                    <a:sysClr val="window" lastClr="FFFFFF"/>
                  </a:solidFill>
                </a:ln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FLUXO DE VAPOR</a:t>
            </a:r>
          </a:p>
        </p:txBody>
      </p:sp>
      <p:sp>
        <p:nvSpPr>
          <p:cNvPr id="26" name="Elipse 25"/>
          <p:cNvSpPr>
            <a:spLocks noChangeAspect="1" noChangeArrowheads="1"/>
          </p:cNvSpPr>
          <p:nvPr/>
        </p:nvSpPr>
        <p:spPr bwMode="auto">
          <a:xfrm>
            <a:off x="6702487" y="3217336"/>
            <a:ext cx="1062037" cy="106203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r>
              <a:rPr lang="pt-BR" sz="2800" b="1" dirty="0">
                <a:solidFill>
                  <a:srgbClr val="FF0000"/>
                </a:solidFill>
              </a:rPr>
              <a:t>Pv</a:t>
            </a:r>
            <a:r>
              <a:rPr lang="pt-BR" sz="2800" b="1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7" name="Elipse 26"/>
          <p:cNvSpPr>
            <a:spLocks noChangeAspect="1"/>
          </p:cNvSpPr>
          <p:nvPr/>
        </p:nvSpPr>
        <p:spPr bwMode="auto">
          <a:xfrm>
            <a:off x="9567155" y="3217336"/>
            <a:ext cx="1060450" cy="1060450"/>
          </a:xfrm>
          <a:prstGeom prst="ellipse">
            <a:avLst/>
          </a:prstGeom>
          <a:noFill/>
          <a:ln w="28575" cap="flat" cmpd="sng" algn="ctr">
            <a:solidFill>
              <a:srgbClr val="22226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rgbClr val="222268"/>
                </a:solidFill>
              </a:rPr>
              <a:t>Pv</a:t>
            </a:r>
            <a:r>
              <a:rPr lang="pt-BR" sz="2800" b="1" baseline="-25000" dirty="0">
                <a:solidFill>
                  <a:srgbClr val="222268"/>
                </a:solidFill>
              </a:rPr>
              <a:t>2</a:t>
            </a:r>
          </a:p>
        </p:txBody>
      </p:sp>
      <p:sp>
        <p:nvSpPr>
          <p:cNvPr id="28" name="Texto explicativo em elipse 27"/>
          <p:cNvSpPr>
            <a:spLocks noChangeArrowheads="1"/>
          </p:cNvSpPr>
          <p:nvPr/>
        </p:nvSpPr>
        <p:spPr bwMode="auto">
          <a:xfrm>
            <a:off x="6052714" y="7625794"/>
            <a:ext cx="5183188" cy="995422"/>
          </a:xfrm>
          <a:prstGeom prst="wedgeEllipseCallout">
            <a:avLst>
              <a:gd name="adj1" fmla="val 338"/>
              <a:gd name="adj2" fmla="val -84236"/>
            </a:avLst>
          </a:prstGeom>
          <a:solidFill>
            <a:srgbClr val="FF0000"/>
          </a:solidFill>
          <a:ln w="25400" algn="ctr">
            <a:solidFill>
              <a:srgbClr val="222268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r>
              <a:rPr lang="pt-BR" sz="2000" b="1" dirty="0">
                <a:solidFill>
                  <a:srgbClr val="FFFFFF"/>
                </a:solidFill>
              </a:rPr>
              <a:t>ISOLANTE TÉRMICO</a:t>
            </a:r>
          </a:p>
          <a:p>
            <a:r>
              <a:rPr lang="pt-BR" sz="2000" b="1" dirty="0">
                <a:solidFill>
                  <a:srgbClr val="FFFFFF"/>
                </a:solidFill>
              </a:rPr>
              <a:t>(Baixa Permeabilidade “</a:t>
            </a:r>
            <a:r>
              <a:rPr lang="pt-BR" sz="2000" b="1" dirty="0">
                <a:solidFill>
                  <a:srgbClr val="FFFFFF"/>
                </a:solidFill>
                <a:sym typeface="Symbol"/>
              </a:rPr>
              <a:t></a:t>
            </a:r>
            <a:r>
              <a:rPr lang="pt-BR" sz="2000" b="1" dirty="0">
                <a:solidFill>
                  <a:srgbClr val="FFFFFF"/>
                </a:solidFill>
              </a:rPr>
              <a:t>”) </a:t>
            </a:r>
          </a:p>
        </p:txBody>
      </p:sp>
      <p:sp>
        <p:nvSpPr>
          <p:cNvPr id="29" name="Elipse 28"/>
          <p:cNvSpPr>
            <a:spLocks noChangeArrowheads="1"/>
          </p:cNvSpPr>
          <p:nvPr/>
        </p:nvSpPr>
        <p:spPr bwMode="auto">
          <a:xfrm>
            <a:off x="7685881" y="1636441"/>
            <a:ext cx="1943100" cy="769937"/>
          </a:xfrm>
          <a:prstGeom prst="ellipse">
            <a:avLst/>
          </a:prstGeom>
          <a:solidFill>
            <a:srgbClr val="FFFF00"/>
          </a:solidFill>
          <a:ln w="25400" algn="ctr">
            <a:solidFill>
              <a:srgbClr val="222268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r>
              <a:rPr lang="pt-BR" sz="2800" b="1" dirty="0">
                <a:solidFill>
                  <a:srgbClr val="FF0000"/>
                </a:solidFill>
              </a:rPr>
              <a:t>T</a:t>
            </a:r>
            <a:r>
              <a:rPr lang="pt-BR" sz="2800" b="1" baseline="-25000" dirty="0">
                <a:solidFill>
                  <a:srgbClr val="FF0000"/>
                </a:solidFill>
              </a:rPr>
              <a:t>1</a:t>
            </a:r>
            <a:r>
              <a:rPr lang="pt-BR" sz="2800" dirty="0"/>
              <a:t> </a:t>
            </a:r>
            <a:r>
              <a:rPr lang="pt-BR" sz="2800" b="1" dirty="0"/>
              <a:t>&gt;</a:t>
            </a:r>
            <a:r>
              <a:rPr lang="pt-BR" sz="2800" dirty="0"/>
              <a:t> </a:t>
            </a:r>
            <a:r>
              <a:rPr lang="pt-BR" sz="2800" b="1" dirty="0">
                <a:solidFill>
                  <a:srgbClr val="222268"/>
                </a:solidFill>
              </a:rPr>
              <a:t>T</a:t>
            </a:r>
            <a:r>
              <a:rPr lang="pt-BR" sz="2800" b="1" baseline="-25000" dirty="0">
                <a:solidFill>
                  <a:srgbClr val="222268"/>
                </a:solidFill>
              </a:rPr>
              <a:t>2</a:t>
            </a:r>
          </a:p>
        </p:txBody>
      </p:sp>
      <p:sp>
        <p:nvSpPr>
          <p:cNvPr id="30" name="Retângulo 29"/>
          <p:cNvSpPr>
            <a:spLocks noChangeArrowheads="1"/>
          </p:cNvSpPr>
          <p:nvPr/>
        </p:nvSpPr>
        <p:spPr bwMode="auto">
          <a:xfrm>
            <a:off x="8568532" y="2772837"/>
            <a:ext cx="360363" cy="4492625"/>
          </a:xfrm>
          <a:prstGeom prst="rect">
            <a:avLst/>
          </a:prstGeom>
          <a:gradFill rotWithShape="1">
            <a:gsLst>
              <a:gs pos="0">
                <a:srgbClr val="006A96"/>
              </a:gs>
              <a:gs pos="50000">
                <a:srgbClr val="009AD9"/>
              </a:gs>
              <a:gs pos="100000">
                <a:srgbClr val="00B8FF"/>
              </a:gs>
            </a:gsLst>
            <a:lin ang="10800000" scaled="1"/>
          </a:gradFill>
          <a:ln w="25400" algn="ctr">
            <a:solidFill>
              <a:srgbClr val="222268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cxnSp>
        <p:nvCxnSpPr>
          <p:cNvPr id="31" name="Conector reto 30"/>
          <p:cNvCxnSpPr>
            <a:cxnSpLocks noChangeShapeType="1"/>
          </p:cNvCxnSpPr>
          <p:nvPr/>
        </p:nvCxnSpPr>
        <p:spPr bwMode="auto">
          <a:xfrm>
            <a:off x="8574881" y="2772837"/>
            <a:ext cx="0" cy="44926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Seta para a direita listrada 31"/>
          <p:cNvSpPr>
            <a:spLocks noChangeAspect="1"/>
          </p:cNvSpPr>
          <p:nvPr/>
        </p:nvSpPr>
        <p:spPr>
          <a:xfrm>
            <a:off x="7235762" y="4584476"/>
            <a:ext cx="1174750" cy="863600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3" name="Seta para a direita listrada 32"/>
          <p:cNvSpPr/>
          <p:nvPr/>
        </p:nvSpPr>
        <p:spPr>
          <a:xfrm>
            <a:off x="8401844" y="4954363"/>
            <a:ext cx="977900" cy="122238"/>
          </a:xfrm>
          <a:prstGeom prst="stripedRightArrow">
            <a:avLst/>
          </a:prstGeom>
          <a:solidFill>
            <a:srgbClr val="FF0000"/>
          </a:solidFill>
          <a:ln w="25400" cap="flat" cmpd="sng" algn="ctr">
            <a:solidFill>
              <a:srgbClr val="222268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4" name="Texto explicativo em elipse 33"/>
          <p:cNvSpPr>
            <a:spLocks noChangeArrowheads="1"/>
          </p:cNvSpPr>
          <p:nvPr/>
        </p:nvSpPr>
        <p:spPr bwMode="auto">
          <a:xfrm>
            <a:off x="7199087" y="5783982"/>
            <a:ext cx="736107" cy="735747"/>
          </a:xfrm>
          <a:prstGeom prst="wedgeEllipseCallout">
            <a:avLst>
              <a:gd name="adj1" fmla="val 122917"/>
              <a:gd name="adj2" fmla="val 3421"/>
            </a:avLst>
          </a:prstGeom>
          <a:solidFill>
            <a:srgbClr val="FFFF00"/>
          </a:solidFill>
          <a:ln w="25400" algn="ctr">
            <a:solidFill>
              <a:srgbClr val="222268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 anchorCtr="0">
            <a:spAutoFit/>
          </a:bodyPr>
          <a:lstStyle/>
          <a:p>
            <a:r>
              <a:rPr lang="pt-BR" sz="2800" b="1" dirty="0" err="1"/>
              <a:t>T</a:t>
            </a:r>
            <a:r>
              <a:rPr lang="pt-BR" sz="2800" b="1" baseline="-25000" dirty="0" err="1"/>
              <a:t>o</a:t>
            </a:r>
            <a:endParaRPr lang="pt-BR" sz="2800" b="1" baseline="-25000" dirty="0"/>
          </a:p>
        </p:txBody>
      </p:sp>
      <p:sp>
        <p:nvSpPr>
          <p:cNvPr id="35" name="Texto explicativo em elipse 34"/>
          <p:cNvSpPr>
            <a:spLocks noChangeArrowheads="1"/>
          </p:cNvSpPr>
          <p:nvPr/>
        </p:nvSpPr>
        <p:spPr bwMode="auto">
          <a:xfrm>
            <a:off x="11189915" y="5294011"/>
            <a:ext cx="3744912" cy="1947565"/>
          </a:xfrm>
          <a:prstGeom prst="wedgeEllipseCallout">
            <a:avLst>
              <a:gd name="adj1" fmla="val -110069"/>
              <a:gd name="adj2" fmla="val -4516"/>
            </a:avLst>
          </a:prstGeom>
          <a:solidFill>
            <a:schemeClr val="accent1">
              <a:lumMod val="60000"/>
              <a:lumOff val="40000"/>
            </a:schemeClr>
          </a:solidFill>
          <a:ln w="25400" algn="ctr">
            <a:solidFill>
              <a:srgbClr val="222268"/>
            </a:solidFill>
            <a:round/>
            <a:headEnd/>
            <a:tailEnd/>
          </a:ln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 anchorCtr="0">
            <a:spAutoFit/>
          </a:bodyPr>
          <a:lstStyle/>
          <a:p>
            <a:r>
              <a:rPr lang="pt-B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Ocorre a</a:t>
            </a:r>
          </a:p>
          <a:p>
            <a:r>
              <a:rPr lang="pt-B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Condensação Interna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 bwMode="auto">
          <a:xfrm>
            <a:off x="347893" y="256649"/>
            <a:ext cx="14730950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CONSIDERAÇÕES SOBRE A PERMEABILIDADE DOS MATERIAIS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96143" flipH="1">
            <a:off x="10935160" y="2255946"/>
            <a:ext cx="676943" cy="1631169"/>
          </a:xfrm>
          <a:prstGeom prst="rect">
            <a:avLst/>
          </a:prstGeom>
          <a:effectLst>
            <a:outerShdw blurRad="215900" dist="127000" dir="2700000" algn="tl" rotWithShape="0">
              <a:prstClr val="black">
                <a:alpha val="34000"/>
              </a:prstClr>
            </a:outerShdw>
          </a:effectLst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1517" flipH="1">
            <a:off x="5673992" y="2259715"/>
            <a:ext cx="676943" cy="1631169"/>
          </a:xfrm>
          <a:prstGeom prst="rect">
            <a:avLst/>
          </a:prstGeom>
          <a:effectLst>
            <a:outerShdw blurRad="215900" dist="127000" dir="2700000" algn="tl" rotWithShape="0">
              <a:prstClr val="black">
                <a:alpha val="3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1500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us\Documents\ANDRÉ DICKERT\PALESTRAS\Lou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3787" y="1939869"/>
            <a:ext cx="11309433" cy="5544436"/>
          </a:xfrm>
          <a:prstGeom prst="rect">
            <a:avLst/>
          </a:prstGeom>
          <a:noFill/>
          <a:effectLst>
            <a:outerShdw blurRad="190500" dist="190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6365875" y="5713546"/>
            <a:ext cx="974631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pt-BR" sz="28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µ ≥ 1300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Dispensa barreira de vapor adicional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(Barreira de Vapor Classe I  -  ASHRAE)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cxnSp>
        <p:nvCxnSpPr>
          <p:cNvPr id="11" name="Conector em curva 10"/>
          <p:cNvCxnSpPr>
            <a:cxnSpLocks noChangeShapeType="1"/>
            <a:endCxn id="6" idx="2"/>
          </p:cNvCxnSpPr>
          <p:nvPr/>
        </p:nvCxnSpPr>
        <p:spPr bwMode="auto">
          <a:xfrm rot="5400000" flipH="1" flipV="1">
            <a:off x="8858671" y="3162891"/>
            <a:ext cx="856054" cy="796000"/>
          </a:xfrm>
          <a:prstGeom prst="curvedConnector2">
            <a:avLst/>
          </a:prstGeom>
          <a:noFill/>
          <a:ln w="19050" algn="ctr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6522572" y="3914086"/>
            <a:ext cx="717628" cy="131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r>
              <a:rPr lang="pt-BR" sz="8000" b="1" dirty="0">
                <a:solidFill>
                  <a:srgbClr val="FFFFFF"/>
                </a:solidFill>
                <a:latin typeface="Bradley Hand ITC" pitchFamily="66" charset="0"/>
              </a:rPr>
              <a:t>µ</a:t>
            </a:r>
            <a:endParaRPr lang="pt-BR" sz="8000" b="1" dirty="0">
              <a:solidFill>
                <a:srgbClr val="FFFFFF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7114375" y="4196659"/>
            <a:ext cx="767175" cy="91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r>
              <a:rPr lang="pt-BR" sz="5400" b="1" dirty="0">
                <a:solidFill>
                  <a:srgbClr val="FFFFFF"/>
                </a:solidFill>
                <a:latin typeface="Bradley Hand ITC" pitchFamily="66" charset="0"/>
              </a:rPr>
              <a:t>=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623293" y="3956093"/>
            <a:ext cx="6480086" cy="70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r>
              <a:rPr lang="pt-BR" b="1" dirty="0">
                <a:solidFill>
                  <a:srgbClr val="FFFFFF"/>
                </a:solidFill>
                <a:latin typeface="Bradley Hand ITC" pitchFamily="66" charset="0"/>
              </a:rPr>
              <a:t>PERMEABILIDADE  DO  AR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7680924" y="4577071"/>
            <a:ext cx="8352197" cy="70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1pPr>
            <a:lvl2pPr marL="742950" indent="-28575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2pPr>
            <a:lvl3pPr marL="11430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3pPr>
            <a:lvl4pPr marL="16002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4pPr>
            <a:lvl5pPr marL="2057400" indent="-228600" eaLnBrk="0" hangingPunct="0"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Arial" charset="0"/>
                <a:sym typeface="GillSans" pitchFamily="34" charset="0"/>
              </a:defRPr>
            </a:lvl9pPr>
          </a:lstStyle>
          <a:p>
            <a:pPr eaLnBrk="1" hangingPunct="1"/>
            <a:r>
              <a:rPr lang="pt-BR" b="1" dirty="0">
                <a:solidFill>
                  <a:srgbClr val="FFFFFF"/>
                </a:solidFill>
                <a:latin typeface="Bradley Hand ITC" pitchFamily="66" charset="0"/>
              </a:rPr>
              <a:t>PERMEABILIDADE  DO  MATERIAL</a:t>
            </a:r>
          </a:p>
        </p:txBody>
      </p:sp>
      <p:cxnSp>
        <p:nvCxnSpPr>
          <p:cNvPr id="13" name="Conector reto 12"/>
          <p:cNvCxnSpPr>
            <a:cxnSpLocks noChangeShapeType="1"/>
          </p:cNvCxnSpPr>
          <p:nvPr/>
        </p:nvCxnSpPr>
        <p:spPr bwMode="auto">
          <a:xfrm>
            <a:off x="7779152" y="4600696"/>
            <a:ext cx="8155006" cy="5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625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0" y="2504756"/>
            <a:ext cx="3221945" cy="116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 bwMode="auto">
          <a:xfrm>
            <a:off x="260550" y="211536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PERMEABILIDADE E CONCEITO DE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Elipse 5"/>
          <p:cNvSpPr>
            <a:spLocks noChangeAspect="1"/>
          </p:cNvSpPr>
          <p:nvPr/>
        </p:nvSpPr>
        <p:spPr>
          <a:xfrm>
            <a:off x="9684698" y="2453008"/>
            <a:ext cx="3796568" cy="1359712"/>
          </a:xfrm>
          <a:prstGeom prst="ellipse">
            <a:avLst/>
          </a:prstGeom>
          <a:noFill/>
          <a:ln w="190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87" y="2453008"/>
            <a:ext cx="4488042" cy="441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037283" y="7140946"/>
            <a:ext cx="2991648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5" bIns="0" anchor="ctr">
            <a:spAutoFit/>
          </a:bodyPr>
          <a:lstStyle/>
          <a:p>
            <a:pPr marL="38100" algn="r" eaLnBrk="0" hangingPunct="0">
              <a:spcBef>
                <a:spcPts val="1100"/>
              </a:spcBef>
            </a:pPr>
            <a:r>
              <a:rPr lang="en-US" sz="2400" b="1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g.cm/m</a:t>
            </a:r>
            <a:r>
              <a:rPr lang="en-US" sz="2400" b="1" baseline="30000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2</a:t>
            </a:r>
            <a:r>
              <a:rPr lang="en-US" sz="2400" b="1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.dia.mm</a:t>
            </a:r>
            <a:r>
              <a:rPr lang="en-US" sz="2400" b="1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 </a:t>
            </a:r>
            <a:r>
              <a:rPr lang="en-US" sz="2400" b="1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Hg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288843" y="738520"/>
            <a:ext cx="14141927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COEFICIENTE DE RESISTÊNCIA À DIFUSÃO DO VAPOR DE ÁGUA “</a:t>
            </a:r>
            <a:r>
              <a:rPr lang="pt-BR" sz="36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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34274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4" grpId="0"/>
      <p:bldP spid="6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ta dobrada para cima 6"/>
          <p:cNvSpPr/>
          <p:nvPr/>
        </p:nvSpPr>
        <p:spPr bwMode="auto">
          <a:xfrm>
            <a:off x="13601739" y="3131670"/>
            <a:ext cx="864210" cy="2556000"/>
          </a:xfrm>
          <a:prstGeom prst="bentUpArrow">
            <a:avLst>
              <a:gd name="adj1" fmla="val 12499"/>
              <a:gd name="adj2" fmla="val 24512"/>
              <a:gd name="adj3" fmla="val 16014"/>
            </a:avLst>
          </a:prstGeom>
          <a:solidFill>
            <a:srgbClr val="FF0000"/>
          </a:solidFill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tl" rotWithShape="0">
              <a:schemeClr val="tx1">
                <a:lumMod val="85000"/>
                <a:lumOff val="15000"/>
                <a:alpha val="65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738" y="3186745"/>
            <a:ext cx="718540" cy="2484000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 bwMode="auto">
          <a:xfrm>
            <a:off x="461219" y="26828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COMPARATIVO DE PERMEABILIDADE “</a:t>
            </a:r>
            <a:r>
              <a:rPr lang="pt-BR" sz="36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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 E SEU FATOR “</a:t>
            </a:r>
            <a:r>
              <a:rPr lang="pt-BR" sz="36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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</a:t>
            </a:r>
          </a:p>
          <a:p>
            <a:pPr marL="38100" eaLnBrk="1" hangingPunct="1">
              <a:spcBef>
                <a:spcPts val="1100"/>
              </a:spcBef>
              <a:defRPr/>
            </a:pPr>
            <a:endParaRPr lang="pt-BR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009900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sym typeface="Trebuchet MS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31" y="1852464"/>
            <a:ext cx="10185439" cy="59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131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 bwMode="auto">
          <a:xfrm>
            <a:off x="317203" y="140854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BAIXO “</a:t>
            </a:r>
            <a:r>
              <a:rPr lang="pt-BR" sz="3600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Symbol"/>
              </a:rPr>
              <a:t></a:t>
            </a: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” REQUER BARREIRA DE VAPOR COMPLEMENTAR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33227" y="1398586"/>
            <a:ext cx="16273808" cy="144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spcBef>
                <a:spcPct val="20000"/>
              </a:spcBef>
            </a:pPr>
            <a:r>
              <a:rPr lang="pt-BR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Barreiras de vapor complementares, geram sujeira e mais trabalho na instalação e ainda estão sujeitas a falhas que levarão ao encharcamento do isolamento, à perda de eficiência , à corrosão sob o isolamento (CSI) e à proliferação de fungos e bactérias.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523" y="3257240"/>
            <a:ext cx="10917846" cy="55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88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12154" y="1449388"/>
            <a:ext cx="13573506" cy="7243836"/>
            <a:chOff x="-1355578" y="1449388"/>
            <a:chExt cx="13573506" cy="7243836"/>
          </a:xfrm>
        </p:grpSpPr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-1355578" y="1449388"/>
              <a:ext cx="7857977" cy="7243836"/>
            </a:xfrm>
            <a:prstGeom prst="rect">
              <a:avLst/>
            </a:prstGeom>
          </p:spPr>
          <p:txBody>
            <a:bodyPr/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pt-BR" sz="2800" b="1" dirty="0">
                  <a:solidFill>
                    <a:prstClr val="black"/>
                  </a:solidFill>
                  <a:cs typeface="Arial" pitchFamily="34" charset="0"/>
                </a:rPr>
                <a:t>Temperatura de trabalho:  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</a:rPr>
                <a:t>-70 ºC a +90 </a:t>
              </a:r>
              <a:r>
                <a:rPr lang="es-ES" sz="2800" b="1" dirty="0" err="1">
                  <a:solidFill>
                    <a:prstClr val="black"/>
                  </a:solidFill>
                  <a:cs typeface="Arial" pitchFamily="34" charset="0"/>
                </a:rPr>
                <a:t>ºC</a:t>
              </a:r>
              <a:endParaRPr lang="en-US" sz="2800" b="1" dirty="0">
                <a:solidFill>
                  <a:prstClr val="black"/>
                </a:solidFill>
                <a:latin typeface="Arial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3600" b="1" dirty="0" err="1">
                  <a:solidFill>
                    <a:srgbClr val="96C115"/>
                  </a:solidFill>
                  <a:latin typeface="Arial Rounded MT Bold" panose="020F0704030504030204" pitchFamily="34" charset="0"/>
                  <a:cs typeface="Arial" charset="0"/>
                </a:rPr>
                <a:t>PoliPex</a:t>
              </a:r>
              <a:r>
                <a:rPr lang="en-US" sz="3600" b="1" baseline="30000" dirty="0">
                  <a:solidFill>
                    <a:srgbClr val="96C115"/>
                  </a:solidFill>
                  <a:latin typeface="Arial"/>
                  <a:cs typeface="Arial"/>
                </a:rPr>
                <a:t>®</a:t>
              </a:r>
              <a:r>
                <a:rPr lang="en-US" sz="3600" b="1" dirty="0">
                  <a:solidFill>
                    <a:srgbClr val="96C115"/>
                  </a:solidFill>
                  <a:latin typeface="Arial"/>
                  <a:cs typeface="Arial" charset="0"/>
                </a:rPr>
                <a:t> </a:t>
              </a:r>
              <a:endParaRPr lang="en-US" sz="3600" b="1" dirty="0">
                <a:solidFill>
                  <a:srgbClr val="96C115"/>
                </a:solidFill>
                <a:latin typeface="Arial Rounded MT Bold" panose="020F0704030504030204" pitchFamily="34" charset="0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s-ES" sz="2800" dirty="0">
                  <a:solidFill>
                    <a:prstClr val="black"/>
                  </a:solidFill>
                  <a:cs typeface="Arial" pitchFamily="34" charset="0"/>
                  <a:sym typeface="Symbol"/>
                </a:rPr>
                <a:t> </a:t>
              </a:r>
              <a:r>
                <a:rPr lang="es-ES" sz="2800" b="1" dirty="0" err="1">
                  <a:solidFill>
                    <a:prstClr val="black"/>
                  </a:solidFill>
                  <a:cs typeface="Arial" pitchFamily="34" charset="0"/>
                  <a:sym typeface="Symbol"/>
                </a:rPr>
                <a:t>Instalações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  <a:sym typeface="Symbol"/>
                </a:rPr>
                <a:t> Internas</a:t>
              </a: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  <a:sym typeface="Symbol"/>
                </a:rPr>
                <a:t></a:t>
              </a:r>
              <a:r>
                <a:rPr lang="es-ES" sz="2800" b="1" baseline="-25000" dirty="0">
                  <a:solidFill>
                    <a:prstClr val="black"/>
                  </a:solidFill>
                  <a:cs typeface="Arial" pitchFamily="34" charset="0"/>
                </a:rPr>
                <a:t>(0 </a:t>
              </a:r>
              <a:r>
                <a:rPr lang="es-ES" sz="2800" b="1" baseline="-25000" dirty="0" err="1">
                  <a:solidFill>
                    <a:prstClr val="black"/>
                  </a:solidFill>
                  <a:cs typeface="Arial" pitchFamily="34" charset="0"/>
                </a:rPr>
                <a:t>ºC</a:t>
              </a:r>
              <a:r>
                <a:rPr lang="es-ES" sz="2800" b="1" baseline="-25000" dirty="0">
                  <a:solidFill>
                    <a:prstClr val="black"/>
                  </a:solidFill>
                  <a:cs typeface="Arial" pitchFamily="34" charset="0"/>
                </a:rPr>
                <a:t>)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</a:rPr>
                <a:t>: 0,034 W/(</a:t>
              </a:r>
              <a:r>
                <a:rPr lang="es-ES" sz="2800" b="1" dirty="0" err="1">
                  <a:solidFill>
                    <a:prstClr val="black"/>
                  </a:solidFill>
                  <a:cs typeface="Arial" pitchFamily="34" charset="0"/>
                </a:rPr>
                <a:t>m.K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</a:rPr>
                <a:t>)</a:t>
              </a: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  <a:sym typeface="Symbol"/>
                </a:rPr>
                <a:t>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>
                  <a:solidFill>
                    <a:prstClr val="black"/>
                  </a:solidFill>
                  <a:latin typeface="Calibri"/>
                  <a:cs typeface="Arial" charset="0"/>
                </a:rPr>
                <a:t>≥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3.000</a:t>
              </a:r>
              <a:endParaRPr lang="es-ES" sz="28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pt-BR" sz="2800" b="1" dirty="0">
                  <a:solidFill>
                    <a:prstClr val="black"/>
                  </a:solidFill>
                  <a:latin typeface="Arial"/>
                  <a:cs typeface="Arial" charset="0"/>
                </a:rPr>
                <a:t> Espessura Fixa de 10 mm</a:t>
              </a:r>
              <a:endParaRPr lang="pt-BR" sz="2800" b="1" baseline="30000" dirty="0">
                <a:solidFill>
                  <a:prstClr val="black"/>
                </a:solidFill>
                <a:latin typeface="Arial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800" b="1" dirty="0">
                <a:solidFill>
                  <a:srgbClr val="96C115"/>
                </a:solidFill>
                <a:latin typeface="Arial Rounded MT Bold" panose="020F0704030504030204" pitchFamily="34" charset="0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3600" b="1" dirty="0" err="1">
                  <a:solidFill>
                    <a:srgbClr val="96C115"/>
                  </a:solidFill>
                  <a:latin typeface="Arial Rounded MT Bold" panose="020F0704030504030204" pitchFamily="34" charset="0"/>
                  <a:cs typeface="Arial" charset="0"/>
                </a:rPr>
                <a:t>PoliPex</a:t>
              </a:r>
              <a:r>
                <a:rPr lang="en-US" sz="3600" b="1" baseline="30000" dirty="0">
                  <a:solidFill>
                    <a:srgbClr val="96C115"/>
                  </a:solidFill>
                  <a:latin typeface="Arial"/>
                  <a:cs typeface="Arial"/>
                </a:rPr>
                <a:t>® </a:t>
              </a:r>
              <a:r>
                <a:rPr lang="en-US" sz="3600" b="1" dirty="0">
                  <a:solidFill>
                    <a:srgbClr val="96C115"/>
                  </a:solidFill>
                  <a:latin typeface="Arial Rounded MT Bold" panose="020F0704030504030204" pitchFamily="34" charset="0"/>
                  <a:cs typeface="Arial"/>
                </a:rPr>
                <a:t>Plus UV e INVETER</a:t>
              </a:r>
              <a:endParaRPr lang="en-US" sz="3600" b="1" dirty="0">
                <a:solidFill>
                  <a:srgbClr val="96C115"/>
                </a:solidFill>
                <a:latin typeface="Arial Rounded MT Bold" panose="020F0704030504030204" pitchFamily="34" charset="0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sz="2800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 err="1">
                  <a:solidFill>
                    <a:prstClr val="black"/>
                  </a:solidFill>
                  <a:cs typeface="Arial" charset="0"/>
                </a:rPr>
                <a:t>Instalações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 err="1">
                  <a:solidFill>
                    <a:prstClr val="black"/>
                  </a:solidFill>
                  <a:cs typeface="Arial" charset="0"/>
                </a:rPr>
                <a:t>Internas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e </a:t>
              </a:r>
              <a:r>
                <a:rPr lang="en-US" sz="2800" b="1" dirty="0" err="1">
                  <a:solidFill>
                    <a:prstClr val="black"/>
                  </a:solidFill>
                  <a:cs typeface="Arial" charset="0"/>
                </a:rPr>
                <a:t>Externas</a:t>
              </a:r>
              <a:endParaRPr lang="en-US" sz="2800" b="1" dirty="0">
                <a:solidFill>
                  <a:prstClr val="black"/>
                </a:solidFill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  <a:sym typeface="Symbol"/>
                </a:rPr>
                <a:t></a:t>
              </a:r>
              <a:r>
                <a:rPr lang="es-ES" sz="2800" b="1" baseline="-25000" dirty="0">
                  <a:solidFill>
                    <a:prstClr val="black"/>
                  </a:solidFill>
                  <a:cs typeface="Arial" pitchFamily="34" charset="0"/>
                </a:rPr>
                <a:t>(0 </a:t>
              </a:r>
              <a:r>
                <a:rPr lang="es-ES" sz="2800" b="1" baseline="-25000" dirty="0" err="1">
                  <a:solidFill>
                    <a:prstClr val="black"/>
                  </a:solidFill>
                  <a:cs typeface="Arial" pitchFamily="34" charset="0"/>
                </a:rPr>
                <a:t>ºC</a:t>
              </a:r>
              <a:r>
                <a:rPr lang="es-ES" sz="2800" b="1" baseline="-25000" dirty="0">
                  <a:solidFill>
                    <a:prstClr val="black"/>
                  </a:solidFill>
                  <a:cs typeface="Arial" pitchFamily="34" charset="0"/>
                </a:rPr>
                <a:t>)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</a:rPr>
                <a:t>: 0,034 W/(</a:t>
              </a:r>
              <a:r>
                <a:rPr lang="es-ES" sz="2800" b="1" dirty="0" err="1">
                  <a:solidFill>
                    <a:prstClr val="black"/>
                  </a:solidFill>
                  <a:cs typeface="Arial" pitchFamily="34" charset="0"/>
                </a:rPr>
                <a:t>m.K</a:t>
              </a:r>
              <a:r>
                <a:rPr lang="es-ES" sz="2800" b="1" dirty="0">
                  <a:solidFill>
                    <a:prstClr val="black"/>
                  </a:solidFill>
                  <a:cs typeface="Arial" pitchFamily="34" charset="0"/>
                </a:rPr>
                <a:t>)</a:t>
              </a: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  <a:sym typeface="Symbol"/>
                </a:rPr>
                <a:t>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en-US" sz="2800" b="1" dirty="0">
                  <a:solidFill>
                    <a:prstClr val="black"/>
                  </a:solidFill>
                  <a:latin typeface="Calibri"/>
                  <a:cs typeface="Arial" charset="0"/>
                </a:rPr>
                <a:t>≥</a:t>
              </a:r>
              <a:r>
                <a:rPr lang="en-US" sz="2800" b="1" dirty="0">
                  <a:solidFill>
                    <a:prstClr val="black"/>
                  </a:solidFill>
                  <a:cs typeface="Arial" charset="0"/>
                </a:rPr>
                <a:t> 6.500</a:t>
              </a:r>
              <a:endParaRPr lang="es-ES" sz="2800" b="1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pt-BR" sz="2800" b="1" dirty="0">
                  <a:solidFill>
                    <a:prstClr val="black"/>
                  </a:solidFill>
                  <a:latin typeface="Arial"/>
                  <a:cs typeface="Arial" charset="0"/>
                </a:rPr>
                <a:t> Espessura Fixa de 10 mm</a:t>
              </a: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endParaRPr lang="es-ES" sz="2800" dirty="0">
                <a:solidFill>
                  <a:prstClr val="black"/>
                </a:solidFill>
                <a:cs typeface="Arial" pitchFamily="34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800" dirty="0">
                <a:solidFill>
                  <a:prstClr val="black"/>
                </a:solidFill>
                <a:latin typeface="Arial"/>
                <a:cs typeface="Arial" charset="0"/>
              </a:endParaRPr>
            </a:p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endParaRPr lang="en-US" sz="2800" dirty="0">
                <a:solidFill>
                  <a:prstClr val="black"/>
                </a:solidFill>
                <a:latin typeface="Arial"/>
                <a:cs typeface="Arial" charset="0"/>
              </a:endParaRPr>
            </a:p>
            <a:p>
              <a:pPr algn="l">
                <a:lnSpc>
                  <a:spcPct val="120000"/>
                </a:lnSpc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endParaRPr lang="es-ES" sz="2800" b="1" dirty="0">
                <a:solidFill>
                  <a:srgbClr val="009900"/>
                </a:solidFill>
                <a:latin typeface="Verdana" pitchFamily="34" charset="0"/>
                <a:cs typeface="Arial" pitchFamily="34" charset="0"/>
              </a:endParaRPr>
            </a:p>
          </p:txBody>
        </p:sp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114" y="1449388"/>
              <a:ext cx="4131352" cy="3038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652" y="5073083"/>
              <a:ext cx="4760276" cy="3038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ítulo 1">
            <a:extLst>
              <a:ext uri="{FF2B5EF4-FFF2-40B4-BE49-F238E27FC236}">
                <a16:creationId xmlns:a16="http://schemas.microsoft.com/office/drawing/2014/main" id="{2660B5BC-F59A-898A-F340-A40A5A93AB39}"/>
              </a:ext>
            </a:extLst>
          </p:cNvPr>
          <p:cNvSpPr txBox="1">
            <a:spLocks/>
          </p:cNvSpPr>
          <p:nvPr/>
        </p:nvSpPr>
        <p:spPr bwMode="auto">
          <a:xfrm>
            <a:off x="245195" y="31690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CARACTERÍSTICAS TÉCNICAS DOS PRODUTOS ARMACELL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4230CFA-E7A3-2B16-A05C-1F0A43B32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271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882213" y="3259165"/>
            <a:ext cx="6053825" cy="4275432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Características</a:t>
            </a:r>
            <a:r>
              <a:rPr lang="en-US" sz="2800" b="1" dirty="0">
                <a:solidFill>
                  <a:srgbClr val="96C115"/>
                </a:solidFill>
                <a:latin typeface="Arial"/>
                <a:cs typeface="Arial" charset="0"/>
              </a:rPr>
              <a:t> </a:t>
            </a:r>
            <a:r>
              <a:rPr lang="en-U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Técnicas</a:t>
            </a:r>
            <a:endParaRPr lang="en-US" sz="2800" b="1" dirty="0">
              <a:solidFill>
                <a:srgbClr val="96C115"/>
              </a:solidFill>
              <a:latin typeface="Arial"/>
              <a:cs typeface="Arial" charset="0"/>
            </a:endParaRPr>
          </a:p>
          <a:p>
            <a:pPr marL="342900" indent="-342900" algn="l" fontAlgn="auto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Temp. de trabalho:  </a:t>
            </a:r>
            <a:r>
              <a:rPr lang="es-ES" sz="2000" b="1" dirty="0">
                <a:solidFill>
                  <a:srgbClr val="1C1C1C"/>
                </a:solidFill>
                <a:latin typeface="Arial"/>
              </a:rPr>
              <a:t>-50 ºC a  +105 ºC</a:t>
            </a:r>
          </a:p>
          <a:p>
            <a:pPr lvl="0" algn="l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es-ES" sz="2000" b="1" dirty="0">
                <a:solidFill>
                  <a:prstClr val="black"/>
                </a:solidFill>
                <a:cs typeface="Arial" pitchFamily="34" charset="0"/>
                <a:sym typeface="Symbol"/>
              </a:rPr>
              <a:t> </a:t>
            </a:r>
            <a:r>
              <a:rPr lang="es-ES" sz="2000" b="1" baseline="-25000" dirty="0">
                <a:solidFill>
                  <a:prstClr val="black"/>
                </a:solidFill>
                <a:cs typeface="Arial" pitchFamily="34" charset="0"/>
              </a:rPr>
              <a:t>(0 </a:t>
            </a:r>
            <a:r>
              <a:rPr lang="es-ES" sz="2000" b="1" baseline="-25000" dirty="0" err="1">
                <a:solidFill>
                  <a:prstClr val="black"/>
                </a:solidFill>
                <a:cs typeface="Arial" pitchFamily="34" charset="0"/>
              </a:rPr>
              <a:t>ºC</a:t>
            </a:r>
            <a:r>
              <a:rPr lang="es-ES" sz="2000" b="1" baseline="-25000" dirty="0">
                <a:solidFill>
                  <a:prstClr val="black"/>
                </a:solidFill>
                <a:cs typeface="Arial" pitchFamily="34" charset="0"/>
              </a:rPr>
              <a:t>)</a:t>
            </a:r>
            <a:r>
              <a:rPr lang="es-ES" sz="2000" b="1" dirty="0">
                <a:solidFill>
                  <a:prstClr val="black"/>
                </a:solidFill>
                <a:cs typeface="Arial" pitchFamily="34" charset="0"/>
              </a:rPr>
              <a:t> =  0,034 W/(</a:t>
            </a:r>
            <a:r>
              <a:rPr lang="es-ES" sz="2000" b="1" dirty="0" err="1">
                <a:solidFill>
                  <a:prstClr val="black"/>
                </a:solidFill>
                <a:cs typeface="Arial" pitchFamily="34" charset="0"/>
              </a:rPr>
              <a:t>m.K</a:t>
            </a:r>
            <a:r>
              <a:rPr lang="es-ES" sz="2000" b="1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 lvl="0" algn="l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prstClr val="black"/>
                </a:solidFill>
                <a:cs typeface="Arial" charset="0"/>
                <a:sym typeface="Symbol"/>
              </a:rPr>
              <a:t> </a:t>
            </a:r>
            <a:r>
              <a:rPr lang="en-US" sz="20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libri"/>
                <a:cs typeface="Arial" charset="0"/>
              </a:rPr>
              <a:t>≥</a:t>
            </a:r>
            <a:r>
              <a:rPr lang="en-US" sz="2000" b="1" dirty="0">
                <a:solidFill>
                  <a:prstClr val="black"/>
                </a:solidFill>
                <a:cs typeface="Arial" charset="0"/>
              </a:rPr>
              <a:t> 7.000</a:t>
            </a:r>
            <a:endParaRPr lang="es-ES" sz="2000" b="1" dirty="0">
              <a:solidFill>
                <a:prstClr val="black"/>
              </a:solidFill>
              <a:cs typeface="Arial" pitchFamily="34" charset="0"/>
            </a:endParaRPr>
          </a:p>
          <a:p>
            <a:pPr marL="342900" indent="-342900" algn="l" fontAlgn="auto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Espessuras fixas: 9, 13 e 19 mm</a:t>
            </a:r>
          </a:p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endParaRPr lang="es-ES" sz="2000" b="1" dirty="0">
              <a:solidFill>
                <a:srgbClr val="1C1C1C"/>
              </a:solidFill>
              <a:latin typeface="Arial"/>
            </a:endParaRPr>
          </a:p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r>
              <a:rPr lang="es-E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Aplicações</a:t>
            </a:r>
            <a:endParaRPr lang="es-ES" sz="2800" b="1" dirty="0">
              <a:solidFill>
                <a:srgbClr val="96C115"/>
              </a:solidFill>
              <a:latin typeface="Arial"/>
              <a:cs typeface="Arial" charset="0"/>
            </a:endParaRP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Mini </a:t>
            </a:r>
            <a:r>
              <a:rPr lang="pt-BR" sz="2000" b="1" dirty="0" err="1">
                <a:solidFill>
                  <a:srgbClr val="1C1C1C"/>
                </a:solidFill>
                <a:latin typeface="Arial"/>
              </a:rPr>
              <a:t>Split</a:t>
            </a:r>
            <a:r>
              <a:rPr lang="pt-BR" sz="2000" b="1" dirty="0">
                <a:solidFill>
                  <a:srgbClr val="1C1C1C"/>
                </a:solidFill>
                <a:latin typeface="Arial"/>
              </a:rPr>
              <a:t>: convencional e inverter</a:t>
            </a: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de aquecimento</a:t>
            </a:r>
            <a:endParaRPr lang="es-ES" sz="2000" b="1" dirty="0">
              <a:solidFill>
                <a:srgbClr val="009900"/>
              </a:solidFill>
              <a:latin typeface="Verdana" pitchFamily="34" charset="0"/>
            </a:endParaRPr>
          </a:p>
        </p:txBody>
      </p:sp>
      <p:pic>
        <p:nvPicPr>
          <p:cNvPr id="8" name="Picture 3" descr="C:\Users\User\OneDrive\My shared files\Armacell\2016\Produtos em PNG (Fundo transparente)\Produtos em PNG (Baixa)\Armaflex_Sheet_Roll_Combo_NewBgd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90411" y="3580656"/>
            <a:ext cx="6142849" cy="5347151"/>
          </a:xfrm>
          <a:prstGeom prst="rect">
            <a:avLst/>
          </a:prstGeom>
          <a:noFill/>
        </p:spPr>
      </p:pic>
      <p:pic>
        <p:nvPicPr>
          <p:cNvPr id="9" name="Picture 4" descr="C:\Users\User\OneDrive\My shared files\Armacell\2016\Produtos em PNG (Fundo transparente)\Produtos em PNG (Baixa)\Tubes and SS4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4773" y="2319290"/>
            <a:ext cx="6338486" cy="5315478"/>
          </a:xfrm>
          <a:prstGeom prst="rect">
            <a:avLst/>
          </a:prstGeom>
          <a:noFill/>
        </p:spPr>
      </p:pic>
      <p:pic>
        <p:nvPicPr>
          <p:cNvPr id="10" name="Picture 1" descr="C:\Users\User\OneDrive\My shared files\Armacell\2015\2015 12 01\PNG de logos da linha Armaflex\C1 Armaflex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3935" y="2044713"/>
            <a:ext cx="4245348" cy="491421"/>
          </a:xfrm>
          <a:prstGeom prst="rect">
            <a:avLst/>
          </a:prstGeom>
          <a:noFill/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729152" y="1960070"/>
            <a:ext cx="6345381" cy="576064"/>
          </a:xfrm>
          <a:prstGeom prst="rect">
            <a:avLst/>
          </a:prstGeom>
          <a:solidFill>
            <a:srgbClr val="87BB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kern="0" dirty="0">
                <a:solidFill>
                  <a:srgbClr val="FFFFFF"/>
                </a:solidFill>
                <a:latin typeface="Arial"/>
              </a:rPr>
              <a:t>Tubos ou mantas para isolamento térmico</a:t>
            </a:r>
            <a:endParaRPr lang="pt-BR" sz="24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9E26AF-0EAD-A927-B018-1471C1CE9885}"/>
              </a:ext>
            </a:extLst>
          </p:cNvPr>
          <p:cNvSpPr txBox="1">
            <a:spLocks/>
          </p:cNvSpPr>
          <p:nvPr/>
        </p:nvSpPr>
        <p:spPr bwMode="auto">
          <a:xfrm>
            <a:off x="245195" y="31690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CARACTERÍSTICAS TÉCNICAS DOS PRODUTOS ARMACELL</a:t>
            </a:r>
          </a:p>
        </p:txBody>
      </p:sp>
    </p:spTree>
    <p:extLst>
      <p:ext uri="{BB962C8B-B14F-4D97-AF65-F5344CB8AC3E}">
        <p14:creationId xmlns:p14="http://schemas.microsoft.com/office/powerpoint/2010/main" val="14433246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Espessura Cresc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1713" y="2284512"/>
            <a:ext cx="4752528" cy="31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8993604" y="2054632"/>
            <a:ext cx="6589295" cy="4392488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Características</a:t>
            </a:r>
            <a:r>
              <a:rPr lang="en-US" sz="2800" b="1" dirty="0">
                <a:solidFill>
                  <a:srgbClr val="96C115"/>
                </a:solidFill>
                <a:latin typeface="Arial"/>
                <a:cs typeface="Arial" charset="0"/>
              </a:rPr>
              <a:t> </a:t>
            </a:r>
            <a:r>
              <a:rPr lang="en-U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Técnicas</a:t>
            </a:r>
            <a:endParaRPr lang="en-US" sz="2800" b="1" dirty="0">
              <a:solidFill>
                <a:srgbClr val="96C115"/>
              </a:solidFill>
              <a:latin typeface="Arial"/>
              <a:cs typeface="Arial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 Temp. de trabalho:  </a:t>
            </a:r>
            <a:r>
              <a:rPr lang="es-ES" sz="2000" b="1" dirty="0">
                <a:solidFill>
                  <a:srgbClr val="1C1C1C"/>
                </a:solidFill>
                <a:latin typeface="Arial"/>
              </a:rPr>
              <a:t>-50 </a:t>
            </a:r>
            <a:r>
              <a:rPr lang="es-ES" sz="2000" b="1" dirty="0" err="1">
                <a:solidFill>
                  <a:srgbClr val="1C1C1C"/>
                </a:solidFill>
                <a:latin typeface="Arial"/>
              </a:rPr>
              <a:t>ºC</a:t>
            </a:r>
            <a:r>
              <a:rPr lang="es-ES" sz="2000" b="1" dirty="0">
                <a:solidFill>
                  <a:srgbClr val="1C1C1C"/>
                </a:solidFill>
                <a:latin typeface="Arial"/>
              </a:rPr>
              <a:t> a  +110 </a:t>
            </a:r>
            <a:r>
              <a:rPr lang="es-ES" sz="2000" b="1" dirty="0" err="1">
                <a:solidFill>
                  <a:srgbClr val="1C1C1C"/>
                </a:solidFill>
                <a:latin typeface="Arial"/>
              </a:rPr>
              <a:t>ºC</a:t>
            </a:r>
            <a:endParaRPr lang="en-US" sz="2000" b="1" dirty="0">
              <a:solidFill>
                <a:srgbClr val="1C1C1C"/>
              </a:solidFill>
              <a:latin typeface="Arial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es-ES" sz="2000" b="1" dirty="0">
                <a:solidFill>
                  <a:prstClr val="black"/>
                </a:solidFill>
                <a:cs typeface="Arial" pitchFamily="34" charset="0"/>
                <a:sym typeface="Symbol"/>
              </a:rPr>
              <a:t> </a:t>
            </a:r>
            <a:r>
              <a:rPr lang="es-ES" sz="2000" b="1" baseline="-25000" dirty="0">
                <a:solidFill>
                  <a:prstClr val="black"/>
                </a:solidFill>
                <a:cs typeface="Arial" pitchFamily="34" charset="0"/>
              </a:rPr>
              <a:t>(0 </a:t>
            </a:r>
            <a:r>
              <a:rPr lang="es-ES" sz="2000" b="1" baseline="-25000" dirty="0" err="1">
                <a:solidFill>
                  <a:prstClr val="black"/>
                </a:solidFill>
                <a:cs typeface="Arial" pitchFamily="34" charset="0"/>
              </a:rPr>
              <a:t>ºC</a:t>
            </a:r>
            <a:r>
              <a:rPr lang="es-ES" sz="2000" b="1" baseline="-25000" dirty="0">
                <a:solidFill>
                  <a:prstClr val="black"/>
                </a:solidFill>
                <a:cs typeface="Arial" pitchFamily="34" charset="0"/>
              </a:rPr>
              <a:t>)</a:t>
            </a:r>
            <a:r>
              <a:rPr lang="es-ES" sz="2000" b="1" dirty="0">
                <a:solidFill>
                  <a:prstClr val="black"/>
                </a:solidFill>
                <a:cs typeface="Arial" pitchFamily="34" charset="0"/>
              </a:rPr>
              <a:t> = 0,033 W/(</a:t>
            </a:r>
            <a:r>
              <a:rPr lang="es-ES" sz="2000" b="1" dirty="0" err="1">
                <a:solidFill>
                  <a:prstClr val="black"/>
                </a:solidFill>
                <a:cs typeface="Arial" pitchFamily="34" charset="0"/>
              </a:rPr>
              <a:t>m.K</a:t>
            </a:r>
            <a:r>
              <a:rPr lang="es-ES" sz="2000" b="1" dirty="0">
                <a:solidFill>
                  <a:prstClr val="black"/>
                </a:solidFill>
                <a:cs typeface="Arial" pitchFamily="34" charset="0"/>
              </a:rPr>
              <a:t>)</a:t>
            </a:r>
          </a:p>
          <a:p>
            <a:pPr marL="342900" indent="-342900" algn="l" fontAlgn="auto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black"/>
                </a:solidFill>
                <a:cs typeface="Arial" charset="0"/>
                <a:sym typeface="Symbol"/>
              </a:rPr>
              <a:t></a:t>
            </a:r>
            <a:r>
              <a:rPr lang="en-US" sz="20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libri"/>
                <a:cs typeface="Arial" charset="0"/>
              </a:rPr>
              <a:t>≥</a:t>
            </a:r>
            <a:r>
              <a:rPr lang="en-US" sz="2000" b="1" dirty="0">
                <a:solidFill>
                  <a:prstClr val="black"/>
                </a:solidFill>
                <a:cs typeface="Arial" charset="0"/>
              </a:rPr>
              <a:t> 10.000</a:t>
            </a:r>
          </a:p>
          <a:p>
            <a:pPr marL="342900" indent="-342900" algn="l" fontAlgn="auto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Espessuras Técnico-Crescentes</a:t>
            </a:r>
          </a:p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r>
              <a:rPr lang="es-ES" sz="2800" b="1" dirty="0" err="1">
                <a:solidFill>
                  <a:srgbClr val="96C115"/>
                </a:solidFill>
                <a:latin typeface="Arial"/>
                <a:cs typeface="Arial" charset="0"/>
              </a:rPr>
              <a:t>Aplicações</a:t>
            </a:r>
            <a:endParaRPr lang="es-ES" sz="2800" b="1" dirty="0">
              <a:solidFill>
                <a:srgbClr val="96C115"/>
              </a:solidFill>
              <a:latin typeface="Arial"/>
              <a:cs typeface="Arial" charset="0"/>
            </a:endParaRP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de Ar Condicionado Central  AG</a:t>
            </a:r>
          </a:p>
          <a:p>
            <a:pPr lvl="1" algn="l"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 Tubulações</a:t>
            </a:r>
          </a:p>
          <a:p>
            <a:pPr lvl="1" algn="l"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 Rede de dutos</a:t>
            </a:r>
          </a:p>
          <a:p>
            <a:pPr lvl="1" algn="l"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 Tanques</a:t>
            </a: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VRF</a:t>
            </a: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Mini Split: convencional e inverter</a:t>
            </a: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de refrigeração comercial e industrial</a:t>
            </a:r>
          </a:p>
          <a:p>
            <a:pPr marL="342900" indent="-342900" algn="l" fontAlgn="auto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1C1C1C"/>
                </a:solidFill>
                <a:latin typeface="Arial"/>
              </a:rPr>
              <a:t>Sistemas de aquecimento</a:t>
            </a:r>
          </a:p>
          <a:p>
            <a:pPr algn="l" fontAlgn="auto">
              <a:spcBef>
                <a:spcPct val="20000"/>
              </a:spcBef>
              <a:spcAft>
                <a:spcPct val="20000"/>
              </a:spcAft>
              <a:defRPr/>
            </a:pPr>
            <a:endParaRPr lang="pt-BR" sz="2000" b="1" dirty="0">
              <a:solidFill>
                <a:srgbClr val="1C1C1C"/>
              </a:solidFill>
              <a:latin typeface="Arial"/>
            </a:endParaRPr>
          </a:p>
        </p:txBody>
      </p:sp>
      <p:pic>
        <p:nvPicPr>
          <p:cNvPr id="18" name="Picture 5" descr="C:\Users\User\OneDrive\My shared files\Armacell\2015\2015 12 01\PNG de logos da linha Armaflex\Ar Armafle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105" y="1443011"/>
            <a:ext cx="4834212" cy="480787"/>
          </a:xfrm>
          <a:prstGeom prst="rect">
            <a:avLst/>
          </a:prstGeom>
          <a:noFill/>
        </p:spPr>
      </p:pic>
      <p:pic>
        <p:nvPicPr>
          <p:cNvPr id="19" name="Picture 8" descr="C:\Users\User\OneDrive\My shared files\Armacell\2016\Produtos em PNG (Fundo transparente)\Produtos em PNG (Baixa)\Armaflex_Tube_Sheet_Roll_Combo_NewBgd cop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0" y="3580656"/>
            <a:ext cx="5631906" cy="5123685"/>
          </a:xfrm>
          <a:prstGeom prst="rect">
            <a:avLst/>
          </a:prstGeom>
          <a:noFill/>
        </p:spPr>
      </p:pic>
      <p:sp>
        <p:nvSpPr>
          <p:cNvPr id="20" name="Retângulo 19"/>
          <p:cNvSpPr/>
          <p:nvPr/>
        </p:nvSpPr>
        <p:spPr>
          <a:xfrm>
            <a:off x="8946572" y="1420416"/>
            <a:ext cx="6345381" cy="576064"/>
          </a:xfrm>
          <a:prstGeom prst="rect">
            <a:avLst/>
          </a:prstGeom>
          <a:solidFill>
            <a:srgbClr val="87BB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kern="0" dirty="0">
                <a:solidFill>
                  <a:srgbClr val="FFFFFF"/>
                </a:solidFill>
                <a:latin typeface="Arial"/>
              </a:rPr>
              <a:t>Tubos ou mantas para isolamento térmico</a:t>
            </a:r>
            <a:endParaRPr lang="pt-BR" sz="24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B7B79C-9C6C-5A8D-B6C6-399F4E289ED9}"/>
              </a:ext>
            </a:extLst>
          </p:cNvPr>
          <p:cNvSpPr txBox="1">
            <a:spLocks/>
          </p:cNvSpPr>
          <p:nvPr/>
        </p:nvSpPr>
        <p:spPr bwMode="auto">
          <a:xfrm>
            <a:off x="245195" y="31690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CARACTERÍSTICAS TÉCNICAS DOS PRODUTOS ARMACELL</a:t>
            </a:r>
          </a:p>
        </p:txBody>
      </p:sp>
    </p:spTree>
    <p:extLst>
      <p:ext uri="{BB962C8B-B14F-4D97-AF65-F5344CB8AC3E}">
        <p14:creationId xmlns:p14="http://schemas.microsoft.com/office/powerpoint/2010/main" val="17067550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 descr="C:\Users\User\OneDrive\My shared files\Armacell\2015\2015 12 01\PNG de logos da linha Armaflex\Ar Armafle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8962" y="1515019"/>
            <a:ext cx="4834212" cy="480787"/>
          </a:xfrm>
          <a:prstGeom prst="rect">
            <a:avLst/>
          </a:prstGeom>
          <a:noFill/>
        </p:spPr>
      </p:pic>
      <p:sp>
        <p:nvSpPr>
          <p:cNvPr id="20" name="Retângulo 19"/>
          <p:cNvSpPr/>
          <p:nvPr/>
        </p:nvSpPr>
        <p:spPr>
          <a:xfrm>
            <a:off x="7939429" y="1492424"/>
            <a:ext cx="6345381" cy="576064"/>
          </a:xfrm>
          <a:prstGeom prst="rect">
            <a:avLst/>
          </a:prstGeom>
          <a:solidFill>
            <a:srgbClr val="87BB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kern="0" dirty="0">
                <a:solidFill>
                  <a:srgbClr val="FFFFFF"/>
                </a:solidFill>
                <a:latin typeface="Arial"/>
              </a:rPr>
              <a:t>Tubos ou mantas para isolamento térmico</a:t>
            </a:r>
            <a:endParaRPr lang="pt-BR" sz="24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5349195" y="2356521"/>
            <a:ext cx="7012395" cy="421275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kern="0" dirty="0">
                <a:solidFill>
                  <a:srgbClr val="FFFFFF"/>
                </a:solidFill>
                <a:latin typeface="Arial"/>
              </a:rPr>
              <a:t>Proteção antimicrobiana ativa</a:t>
            </a:r>
            <a:endParaRPr lang="pt-BR" sz="2400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0" name="Picture 4" descr="C:\Users\jbeckman\Documents\Logos\Microban\TECHNOLOGY DIAGRAMS\DIAGRAM-CUB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29063" y="5398365"/>
            <a:ext cx="1573433" cy="1496160"/>
          </a:xfrm>
          <a:prstGeom prst="rect">
            <a:avLst/>
          </a:prstGeom>
          <a:noFill/>
        </p:spPr>
      </p:pic>
      <p:pic>
        <p:nvPicPr>
          <p:cNvPr id="64" name="Picture 5" descr="C:\Users\jbeckman\Documents\LOGOS\Microban\MICROBAN LOGOS\USA (US)\Microban-Logo-(US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766475" y="4276349"/>
            <a:ext cx="2808312" cy="742285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75" y="2788568"/>
            <a:ext cx="8820000" cy="581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B074DE-1597-225D-ADBD-4608983D061D}"/>
              </a:ext>
            </a:extLst>
          </p:cNvPr>
          <p:cNvSpPr txBox="1">
            <a:spLocks/>
          </p:cNvSpPr>
          <p:nvPr/>
        </p:nvSpPr>
        <p:spPr bwMode="auto">
          <a:xfrm>
            <a:off x="245195" y="316908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CARACTERÍSTICAS TÉCNICAS DOS PRODUTOS ARMACELL</a:t>
            </a:r>
          </a:p>
        </p:txBody>
      </p:sp>
    </p:spTree>
    <p:extLst>
      <p:ext uri="{BB962C8B-B14F-4D97-AF65-F5344CB8AC3E}">
        <p14:creationId xmlns:p14="http://schemas.microsoft.com/office/powerpoint/2010/main" val="38435758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9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3" name="Rectangle 3"/>
          <p:cNvSpPr>
            <a:spLocks noChangeArrowheads="1"/>
          </p:cNvSpPr>
          <p:nvPr/>
        </p:nvSpPr>
        <p:spPr bwMode="auto">
          <a:xfrm>
            <a:off x="2549451" y="3220616"/>
            <a:ext cx="12218466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pt-BR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sym typeface="Symbol" pitchFamily="18" charset="2"/>
              </a:rPr>
              <a:t>Não se pode falar em 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“SUSTENTABILIDADE” </a:t>
            </a:r>
          </a:p>
          <a:p>
            <a:pPr>
              <a:defRPr/>
            </a:pPr>
            <a:r>
              <a:rPr lang="pt-BR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sym typeface="Symbol" pitchFamily="18" charset="2"/>
              </a:rPr>
              <a:t>quando o que vemos por aí ...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389211" y="328502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PARA PENSAR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666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9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279298" y="139202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INSTALAÇÃO: BOAS PRÁTICAS E RECOMENDAÇÕES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69306" y="1229358"/>
            <a:ext cx="46376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800" b="1" dirty="0">
                <a:solidFill>
                  <a:srgbClr val="0097D7"/>
                </a:solidFill>
                <a:latin typeface="Arial"/>
              </a:rPr>
              <a:t>Proteção contra UV</a:t>
            </a:r>
          </a:p>
        </p:txBody>
      </p:sp>
      <p:pic>
        <p:nvPicPr>
          <p:cNvPr id="6" name="Picture 2" descr="https://knoji.com/images/user/danmsnyder/ac-line-ice-691fb7c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3307" y="4772075"/>
            <a:ext cx="4140966" cy="3009102"/>
          </a:xfrm>
          <a:prstGeom prst="rect">
            <a:avLst/>
          </a:prstGeom>
          <a:noFill/>
        </p:spPr>
      </p:pic>
      <p:pic>
        <p:nvPicPr>
          <p:cNvPr id="7" name="Picture 4" descr="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724" y="2193750"/>
            <a:ext cx="4140966" cy="3105725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9750251" y="4185168"/>
            <a:ext cx="6624736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1C1C1C"/>
                </a:solidFill>
                <a:latin typeface="Arial"/>
              </a:rPr>
              <a:t>As Espumas Elastoméricas estão sujeitas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1C1C1C"/>
                </a:solidFill>
                <a:latin typeface="Arial"/>
              </a:rPr>
              <a:t>à degradação por ação da radiação UV e devem ser protegidas,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t-BR" sz="2400" b="1" dirty="0">
                <a:solidFill>
                  <a:srgbClr val="1C1C1C"/>
                </a:solidFill>
                <a:latin typeface="Arial"/>
              </a:rPr>
              <a:t>quando instaladas ao tempo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99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317203" y="348107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INSTALAÇÃO: BOAS PRÁTICAS E RECOMENDAÇÕES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557564" y="1204392"/>
            <a:ext cx="1022221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5" bIns="0" anchor="ctr">
            <a:spAutoFit/>
          </a:bodyPr>
          <a:lstStyle/>
          <a:p>
            <a:pPr marL="38100" eaLnBrk="0" hangingPunct="0">
              <a:spcBef>
                <a:spcPts val="0"/>
              </a:spcBef>
              <a:defRPr/>
            </a:pPr>
            <a:r>
              <a:rPr lang="es-ES" sz="36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INSTALAÇÕES COMPLETAMENTE</a:t>
            </a:r>
          </a:p>
          <a:p>
            <a:pPr marL="38100" eaLnBrk="0" hangingPunct="0">
              <a:spcBef>
                <a:spcPts val="0"/>
              </a:spcBef>
              <a:defRPr/>
            </a:pPr>
            <a:r>
              <a:rPr lang="es-ES" sz="36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COMPROMETIDAS DEVIDO À FALTA</a:t>
            </a:r>
          </a:p>
          <a:p>
            <a:pPr marL="38100" eaLnBrk="0" hangingPunct="0">
              <a:spcBef>
                <a:spcPts val="0"/>
              </a:spcBef>
              <a:defRPr/>
            </a:pPr>
            <a:r>
              <a:rPr lang="es-ES" sz="36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DE SELAGEM DAS JUNTAS DO ISOLAMENTO</a:t>
            </a:r>
            <a:endParaRPr lang="es-AR" sz="3600" b="1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AE1C22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latin typeface="Arial Rounded MT Bold" pitchFamily="34" charset="0"/>
              <a:sym typeface="Trebuchet MS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31" y="3180041"/>
            <a:ext cx="12600000" cy="551318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18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245195" y="248480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INSTALAÇÃO: BOAS PRÁTICAS E RECOMENDAÇÕES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167731" y="1083249"/>
            <a:ext cx="13004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40635" bIns="0" anchor="ctr">
            <a:spAutoFit/>
          </a:bodyPr>
          <a:lstStyle/>
          <a:p>
            <a:pPr marL="38100" eaLnBrk="0" hangingPunct="0">
              <a:spcBef>
                <a:spcPts val="0"/>
              </a:spcBef>
              <a:defRPr/>
            </a:pPr>
            <a:r>
              <a:rPr lang="es-ES" sz="36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EXEMPLOS TÍPICOS DE TUBULAÇÕES ISOLADAS,</a:t>
            </a:r>
          </a:p>
          <a:p>
            <a:pPr marL="38100" eaLnBrk="0" hangingPunct="0">
              <a:spcBef>
                <a:spcPts val="0"/>
              </a:spcBef>
              <a:defRPr/>
            </a:pPr>
            <a:r>
              <a:rPr lang="es-ES" sz="36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APOIADAS E SUSTENTADAS INCORRETAMENTE</a:t>
            </a:r>
            <a:endParaRPr lang="es-AR" sz="3600" b="1" dirty="0">
              <a:ln w="3175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AE1C22"/>
              </a:solidFill>
              <a:effectLst>
                <a:outerShdw blurRad="190500" dist="190500" dir="2700000" algn="tl">
                  <a:srgbClr val="000000">
                    <a:alpha val="40000"/>
                  </a:srgbClr>
                </a:outerShdw>
              </a:effectLst>
              <a:latin typeface="Arial Rounded MT Bold" pitchFamily="34" charset="0"/>
              <a:sym typeface="Trebuchet MS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882" y="2521595"/>
            <a:ext cx="10571163" cy="6243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173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389211" y="340296"/>
            <a:ext cx="12570462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INSTALAÇÃO: BOAS PRÁTICAS E RECOMENDAÇÕES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167731" y="1996480"/>
            <a:ext cx="130048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40635" bIns="0" anchor="ctr">
            <a:spAutoFit/>
          </a:bodyPr>
          <a:lstStyle/>
          <a:p>
            <a:pPr marL="38100" eaLnBrk="0" hangingPunct="0">
              <a:spcBef>
                <a:spcPts val="0"/>
              </a:spcBef>
              <a:defRPr/>
            </a:pPr>
            <a:r>
              <a:rPr lang="es-ES" sz="28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RECOBRIMENTOS INADEQUADOS TAMBÉM ESCONDEM PROCEDIMENTOS INCORRETOS</a:t>
            </a:r>
          </a:p>
          <a:p>
            <a:pPr marL="38100" eaLnBrk="0" hangingPunct="0">
              <a:spcBef>
                <a:spcPts val="0"/>
              </a:spcBef>
              <a:defRPr/>
            </a:pPr>
            <a:r>
              <a:rPr lang="es-ES" sz="2800" b="1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QUE AFETAM A INSTALAÇÃO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285" y="3964666"/>
            <a:ext cx="12600000" cy="4296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595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us\Documents\Lenzing documentos\home-le0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8F9FB"/>
              </a:clrFrom>
              <a:clrTo>
                <a:srgbClr val="F8F9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" r="320"/>
          <a:stretch/>
        </p:blipFill>
        <p:spPr bwMode="auto">
          <a:xfrm>
            <a:off x="0" y="412304"/>
            <a:ext cx="17340263" cy="560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08" y="9254056"/>
            <a:ext cx="5852339" cy="311456"/>
          </a:xfrm>
          <a:prstGeom prst="rect">
            <a:avLst/>
          </a:prstGeom>
        </p:spPr>
        <p:txBody>
          <a:bodyPr/>
          <a:lstStyle>
            <a:lvl1pPr algn="l">
              <a:defRPr lang="en-US" sz="1422" baseline="0" smtClean="0">
                <a:solidFill>
                  <a:schemeClr val="tx1"/>
                </a:solidFill>
                <a:effectLst/>
                <a:latin typeface="DIN Next LT Pro Light" charset="0"/>
              </a:defRPr>
            </a:lvl1pPr>
          </a:lstStyle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FAZENDO A DIFERENÇA AO REDOR DO MUNDO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304"/>
            <a:ext cx="17340263" cy="5603269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 bwMode="auto">
          <a:xfrm>
            <a:off x="758726" y="823016"/>
            <a:ext cx="15553728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algn="just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SERÁ QUE OS NOSSOS SISTEMAS SÃO REALMENTE SUSTENTÁVEIS?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749251" y="268288"/>
            <a:ext cx="15553728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algn="just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De novo a pergunta: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20062" y="4642390"/>
            <a:ext cx="14212105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sym typeface="Symbol" pitchFamily="18" charset="2"/>
              </a:rPr>
              <a:t>Não se pode falar em </a:t>
            </a:r>
          </a:p>
          <a:p>
            <a:pPr>
              <a:defRPr/>
            </a:pPr>
            <a:r>
              <a:rPr lang="pt-BR" sz="3400" b="1" dirty="0">
                <a:solidFill>
                  <a:srgbClr val="000066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“SUSTENTABILIDADE” </a:t>
            </a:r>
            <a:r>
              <a:rPr lang="pt-BR" sz="3400" b="1" dirty="0">
                <a:solidFill>
                  <a:schemeClr val="tx1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e </a:t>
            </a:r>
            <a:r>
              <a:rPr lang="pt-BR" sz="3400" b="1" dirty="0">
                <a:solidFill>
                  <a:srgbClr val="000066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“EFICIÊNCIA”</a:t>
            </a:r>
          </a:p>
          <a:p>
            <a:pPr>
              <a:defRPr/>
            </a:pPr>
            <a:endParaRPr lang="pt-BR" sz="3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sym typeface="Symbol" pitchFamily="18" charset="2"/>
            </a:endParaRPr>
          </a:p>
          <a:p>
            <a:pPr>
              <a:defRPr/>
            </a:pPr>
            <a:r>
              <a:rPr lang="pt-BR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sym typeface="Symbol" pitchFamily="18" charset="2"/>
              </a:rPr>
              <a:t>Se não tivermos também a correta</a:t>
            </a:r>
          </a:p>
          <a:p>
            <a:pPr>
              <a:defRPr/>
            </a:pPr>
            <a:r>
              <a:rPr lang="pt-BR" sz="3400" b="1" dirty="0">
                <a:solidFill>
                  <a:srgbClr val="FF00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ESCOLHA DO ISOLAMENTO PARA CADA APLIÇÃO...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64078" y="7733053"/>
            <a:ext cx="142121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pt-BR" sz="3400" b="1" dirty="0">
                <a:solidFill>
                  <a:schemeClr val="tx1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... só assim teremos um sistema </a:t>
            </a:r>
            <a:r>
              <a:rPr lang="pt-BR" sz="3400" b="1" dirty="0">
                <a:solidFill>
                  <a:srgbClr val="FF00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sustentável </a:t>
            </a:r>
            <a:r>
              <a:rPr lang="pt-BR" sz="3400" b="1" dirty="0">
                <a:solidFill>
                  <a:schemeClr val="tx1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e </a:t>
            </a:r>
            <a:r>
              <a:rPr lang="pt-BR" sz="3400" b="1" dirty="0">
                <a:solidFill>
                  <a:srgbClr val="FF00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  <a:sym typeface="Symbol" pitchFamily="18" charset="2"/>
              </a:rPr>
              <a:t>eficiente</a:t>
            </a:r>
            <a:endParaRPr lang="pt-BR" sz="3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272738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40263" cy="981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72016" y="4732784"/>
            <a:ext cx="659622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5" bIns="0" anchor="ctr">
            <a:spAutoFit/>
          </a:bodyPr>
          <a:lstStyle/>
          <a:p>
            <a:pPr marL="38100" algn="r" eaLnBrk="0" hangingPunct="0">
              <a:spcBef>
                <a:spcPts val="1100"/>
              </a:spcBef>
            </a:pPr>
            <a:r>
              <a:rPr lang="en-US" sz="3600" b="1" dirty="0">
                <a:ln w="31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AE1C22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  <a:sym typeface="Trebuchet MS" pitchFamily="34" charset="0"/>
              </a:rPr>
              <a:t>OBRIGADO PELA ATENÇÃO !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317590" y="7685112"/>
            <a:ext cx="10100510" cy="59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marL="38100" algn="ctr" eaLnBrk="1" hangingPunct="1">
              <a:spcBef>
                <a:spcPts val="1100"/>
              </a:spcBef>
              <a:defRPr/>
            </a:pPr>
            <a:r>
              <a:rPr lang="pt-BR" dirty="0">
                <a:ln w="3175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190500" dist="190500" dir="2700000" algn="tl">
                    <a:srgbClr val="000000">
                      <a:alpha val="40000"/>
                    </a:srgbClr>
                  </a:outerShdw>
                </a:effectLst>
                <a:sym typeface="Trebuchet MS" pitchFamily="34" charset="0"/>
              </a:rPr>
              <a:t>FAZENDO A DIFERENÇA AO REDOR DO MUNDO</a:t>
            </a:r>
          </a:p>
        </p:txBody>
      </p:sp>
    </p:spTree>
    <p:extLst>
      <p:ext uri="{BB962C8B-B14F-4D97-AF65-F5344CB8AC3E}">
        <p14:creationId xmlns:p14="http://schemas.microsoft.com/office/powerpoint/2010/main" val="307246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onalizar design">
  <a:themeElements>
    <a:clrScheme name="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ar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pitchFamily="34" charset="0"/>
          </a:defRPr>
        </a:defPPr>
      </a:lstStyle>
    </a:lnDef>
  </a:objectDefaults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2fe193a-51c6-431e-8f04-382981b49802}" enabled="0" method="" siteId="{02fe193a-51c6-431e-8f04-382981b4980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32842</TotalTime>
  <Pages>0</Pages>
  <Words>1059</Words>
  <Characters>0</Characters>
  <Application>Microsoft Office PowerPoint</Application>
  <PresentationFormat>Personalizar</PresentationFormat>
  <Lines>0</Lines>
  <Paragraphs>220</Paragraphs>
  <Slides>25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36" baseType="lpstr">
      <vt:lpstr>Arial</vt:lpstr>
      <vt:lpstr>Arial Rounded MT Bold</vt:lpstr>
      <vt:lpstr>Bradley Hand ITC</vt:lpstr>
      <vt:lpstr>Calibri</vt:lpstr>
      <vt:lpstr>GillSans</vt:lpstr>
      <vt:lpstr>Symbol</vt:lpstr>
      <vt:lpstr>Trebuchet MS</vt:lpstr>
      <vt:lpstr>Verdana</vt:lpstr>
      <vt:lpstr>Wingdings</vt:lpstr>
      <vt:lpstr>Personalizar design</vt:lpstr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Lineu de Freitas Holzmann</cp:lastModifiedBy>
  <cp:revision>1727</cp:revision>
  <dcterms:modified xsi:type="dcterms:W3CDTF">2025-08-11T13:54:37Z</dcterms:modified>
</cp:coreProperties>
</file>